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Arial Narrow"/>
      <p:regular r:id="rId39"/>
      <p:bold r:id="rId40"/>
      <p:italic r:id="rId41"/>
      <p:boldItalic r:id="rId42"/>
    </p:embeddedFont>
    <p:embeddedFont>
      <p:font typeface="Bitter"/>
      <p:regular r:id="rId43"/>
      <p:bold r:id="rId44"/>
      <p:italic r:id="rId45"/>
      <p:boldItalic r:id="rId46"/>
    </p:embeddedFont>
    <p:embeddedFont>
      <p:font typeface="Barlow"/>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iDmXmeUiyyqCY16i7LvGawbDd2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ialNarrow-bold.fntdata"/><Relationship Id="rId42" Type="http://schemas.openxmlformats.org/officeDocument/2006/relationships/font" Target="fonts/ArialNarrow-boldItalic.fntdata"/><Relationship Id="rId41" Type="http://schemas.openxmlformats.org/officeDocument/2006/relationships/font" Target="fonts/ArialNarrow-italic.fntdata"/><Relationship Id="rId44" Type="http://schemas.openxmlformats.org/officeDocument/2006/relationships/font" Target="fonts/Bitter-bold.fntdata"/><Relationship Id="rId43" Type="http://schemas.openxmlformats.org/officeDocument/2006/relationships/font" Target="fonts/Bitter-regular.fntdata"/><Relationship Id="rId46" Type="http://schemas.openxmlformats.org/officeDocument/2006/relationships/font" Target="fonts/Bitter-boldItalic.fntdata"/><Relationship Id="rId45" Type="http://schemas.openxmlformats.org/officeDocument/2006/relationships/font" Target="fonts/Bitter-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Barlow-bold.fntdata"/><Relationship Id="rId47" Type="http://schemas.openxmlformats.org/officeDocument/2006/relationships/font" Target="fonts/Barlow-regular.fntdata"/><Relationship Id="rId49" Type="http://schemas.openxmlformats.org/officeDocument/2006/relationships/font" Target="fonts/Barl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Roboto-regular.fntdata"/><Relationship Id="rId34" Type="http://schemas.openxmlformats.org/officeDocument/2006/relationships/font" Target="fonts/Raleway-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ArialNarrow-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regular.fntdata"/><Relationship Id="rId50" Type="http://schemas.openxmlformats.org/officeDocument/2006/relationships/font" Target="fonts/Barlow-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bit-bst.com/blog/casb-blindaje-servicios-nub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engine.google.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Servicio_web" TargetMode="External"/><Relationship Id="rId3" Type="http://schemas.openxmlformats.org/officeDocument/2006/relationships/hyperlink" Target="https://es.wikipedia.org/wiki/Interne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Escalabilidad" TargetMode="External"/><Relationship Id="rId3" Type="http://schemas.openxmlformats.org/officeDocument/2006/relationships/hyperlink" Target="https://es.wikipedia.org/w/index.php?title=Elasticidad_(Computaci%C3%B3n_en_la_nube)&amp;action=edit&amp;redlink=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Google_Cloud" TargetMode="External"/><Relationship Id="rId3" Type="http://schemas.openxmlformats.org/officeDocument/2006/relationships/hyperlink" Target="https://es.wikipedia.org/wiki/Amazon_Web_Services" TargetMode="External"/><Relationship Id="rId4" Type="http://schemas.openxmlformats.org/officeDocument/2006/relationships/hyperlink" Target="https://es.wikipedia.org/wiki/Microsoft_Azur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sz="1400"/>
              <a:t>Los casos de éxito en las grandes empresas ha permitido que el cloud computing</a:t>
            </a:r>
            <a:endParaRPr sz="1400"/>
          </a:p>
          <a:p>
            <a:pPr indent="0" lvl="0" marL="0" rtl="0" algn="l">
              <a:lnSpc>
                <a:spcPct val="100000"/>
              </a:lnSpc>
              <a:spcBef>
                <a:spcPts val="0"/>
              </a:spcBef>
              <a:spcAft>
                <a:spcPts val="0"/>
              </a:spcAft>
              <a:buSzPts val="1100"/>
              <a:buNone/>
            </a:pPr>
            <a:r>
              <a:rPr lang="es-ES" sz="1400"/>
              <a:t>1- Cada vez está mas extendido</a:t>
            </a:r>
            <a:endParaRPr sz="1400"/>
          </a:p>
          <a:p>
            <a:pPr indent="0" lvl="0" marL="0" rtl="0" algn="l">
              <a:lnSpc>
                <a:spcPct val="100000"/>
              </a:lnSpc>
              <a:spcBef>
                <a:spcPts val="0"/>
              </a:spcBef>
              <a:spcAft>
                <a:spcPts val="0"/>
              </a:spcAft>
              <a:buSzPts val="1100"/>
              <a:buNone/>
            </a:pPr>
            <a:r>
              <a:rPr lang="es-ES" sz="1400"/>
              <a:t>2- Las empresas puedan evitar hacer grandes inversiones en hardware y software para acceder a recursos</a:t>
            </a:r>
            <a:endParaRPr sz="1400"/>
          </a:p>
          <a:p>
            <a:pPr indent="0" lvl="0" marL="0" rtl="0" algn="l">
              <a:lnSpc>
                <a:spcPct val="100000"/>
              </a:lnSpc>
              <a:spcBef>
                <a:spcPts val="0"/>
              </a:spcBef>
              <a:spcAft>
                <a:spcPts val="0"/>
              </a:spcAft>
              <a:buSzPts val="1100"/>
              <a:buNone/>
            </a:pPr>
            <a:r>
              <a:rPr lang="es-ES" sz="1400"/>
              <a:t>3- Y que el mercado haya generado una gran variedad de productos. los tres principales del cloud computing son: el Iaas, el Paas y el Saas</a:t>
            </a:r>
            <a:endParaRPr sz="1400"/>
          </a:p>
        </p:txBody>
      </p:sp>
      <p:sp>
        <p:nvSpPr>
          <p:cNvPr id="377" name="Google Shape;3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17e69c489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sz="1500"/>
              <a:t>Los casos de éxito en las grandes empresas ha permitido que el cloud computing</a:t>
            </a:r>
            <a:endParaRPr sz="1500"/>
          </a:p>
          <a:p>
            <a:pPr indent="0" lvl="0" marL="0" rtl="0" algn="l">
              <a:lnSpc>
                <a:spcPct val="100000"/>
              </a:lnSpc>
              <a:spcBef>
                <a:spcPts val="0"/>
              </a:spcBef>
              <a:spcAft>
                <a:spcPts val="0"/>
              </a:spcAft>
              <a:buSzPts val="1100"/>
              <a:buNone/>
            </a:pPr>
            <a:r>
              <a:rPr lang="es-ES" sz="1500"/>
              <a:t>1- Cada vez está mas extendido</a:t>
            </a:r>
            <a:endParaRPr sz="1500"/>
          </a:p>
          <a:p>
            <a:pPr indent="0" lvl="0" marL="0" rtl="0" algn="l">
              <a:lnSpc>
                <a:spcPct val="100000"/>
              </a:lnSpc>
              <a:spcBef>
                <a:spcPts val="0"/>
              </a:spcBef>
              <a:spcAft>
                <a:spcPts val="0"/>
              </a:spcAft>
              <a:buSzPts val="1100"/>
              <a:buNone/>
            </a:pPr>
            <a:r>
              <a:rPr lang="es-ES" sz="1500"/>
              <a:t>2- Las empresas puedan evitar hacer grandes inversiones en hardware y software para acceder a recursos</a:t>
            </a:r>
            <a:endParaRPr sz="1500"/>
          </a:p>
          <a:p>
            <a:pPr indent="0" lvl="0" marL="0" rtl="0" algn="l">
              <a:lnSpc>
                <a:spcPct val="100000"/>
              </a:lnSpc>
              <a:spcBef>
                <a:spcPts val="0"/>
              </a:spcBef>
              <a:spcAft>
                <a:spcPts val="0"/>
              </a:spcAft>
              <a:buSzPts val="1100"/>
              <a:buNone/>
            </a:pPr>
            <a:r>
              <a:rPr lang="es-ES" sz="1500"/>
              <a:t>3- Y que el mercado haya generado una gran variedad de productos. los tres principales del cloud computing son: el Iaas, el Paas y el Saas</a:t>
            </a:r>
            <a:endParaRPr sz="1500"/>
          </a:p>
        </p:txBody>
      </p:sp>
      <p:sp>
        <p:nvSpPr>
          <p:cNvPr id="402" name="Google Shape;402;g1017e69c489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90000"/>
              </a:lnSpc>
              <a:spcBef>
                <a:spcPts val="0"/>
              </a:spcBef>
              <a:spcAft>
                <a:spcPts val="0"/>
              </a:spcAft>
              <a:buClr>
                <a:schemeClr val="dk1"/>
              </a:buClr>
              <a:buSzPts val="1300"/>
              <a:buChar char="•"/>
            </a:pPr>
            <a:r>
              <a:rPr lang="es-ES" sz="1300">
                <a:solidFill>
                  <a:schemeClr val="dk1"/>
                </a:solidFill>
                <a:latin typeface="Raleway"/>
                <a:ea typeface="Raleway"/>
                <a:cs typeface="Raleway"/>
                <a:sym typeface="Raleway"/>
              </a:rPr>
              <a:t>D</a:t>
            </a:r>
            <a:r>
              <a:rPr lang="es-ES" sz="1400">
                <a:solidFill>
                  <a:schemeClr val="dk1"/>
                </a:solidFill>
                <a:latin typeface="Raleway"/>
                <a:ea typeface="Raleway"/>
                <a:cs typeface="Raleway"/>
                <a:sym typeface="Raleway"/>
              </a:rPr>
              <a:t>ependiendo de las necesidades de las empresas o los profesionales, </a:t>
            </a:r>
            <a:r>
              <a:rPr b="1" lang="es-ES" sz="1400">
                <a:solidFill>
                  <a:schemeClr val="dk1"/>
                </a:solidFill>
                <a:latin typeface="Raleway"/>
                <a:ea typeface="Raleway"/>
                <a:cs typeface="Raleway"/>
                <a:sym typeface="Raleway"/>
              </a:rPr>
              <a:t>puede ser más atractivo un modelo IaaS, PaaS o SaaS.</a:t>
            </a:r>
            <a:r>
              <a:rPr lang="es-ES" sz="1400">
                <a:solidFill>
                  <a:schemeClr val="dk1"/>
                </a:solidFill>
                <a:latin typeface="Raleway"/>
                <a:ea typeface="Raleway"/>
                <a:cs typeface="Raleway"/>
                <a:sym typeface="Raleway"/>
              </a:rPr>
              <a:t> Hay que tener en cuenta que </a:t>
            </a:r>
            <a:r>
              <a:rPr b="1" lang="es-ES" sz="1400">
                <a:solidFill>
                  <a:schemeClr val="dk1"/>
                </a:solidFill>
                <a:latin typeface="Raleway"/>
                <a:ea typeface="Raleway"/>
                <a:cs typeface="Raleway"/>
                <a:sym typeface="Raleway"/>
              </a:rPr>
              <a:t>la plataforma como servicio y el software como servicio están montado sobre una infraestructura como servicio</a:t>
            </a:r>
            <a:r>
              <a:rPr lang="es-ES" sz="1400">
                <a:solidFill>
                  <a:schemeClr val="dk1"/>
                </a:solidFill>
                <a:latin typeface="Raleway"/>
                <a:ea typeface="Raleway"/>
                <a:cs typeface="Raleway"/>
                <a:sym typeface="Raleway"/>
              </a:rPr>
              <a:t>, ya que en ambas el usuario se desentiende de todo lo relacionado con la infraestructura (instalación, costes, mantenimiento, etc.).</a:t>
            </a:r>
            <a:endParaRPr sz="2200">
              <a:solidFill>
                <a:schemeClr val="dk1"/>
              </a:solidFill>
            </a:endParaRPr>
          </a:p>
          <a:p>
            <a:pPr indent="-171450" lvl="0" marL="171450" rtl="0" algn="l">
              <a:lnSpc>
                <a:spcPct val="90000"/>
              </a:lnSpc>
              <a:spcBef>
                <a:spcPts val="675"/>
              </a:spcBef>
              <a:spcAft>
                <a:spcPts val="0"/>
              </a:spcAft>
              <a:buClr>
                <a:schemeClr val="dk1"/>
              </a:buClr>
              <a:buSzPts val="1400"/>
              <a:buChar char="•"/>
            </a:pPr>
            <a:r>
              <a:rPr lang="es-ES" sz="1400">
                <a:solidFill>
                  <a:schemeClr val="dk1"/>
                </a:solidFill>
                <a:latin typeface="Raleway"/>
                <a:ea typeface="Raleway"/>
                <a:cs typeface="Raleway"/>
                <a:sym typeface="Raleway"/>
              </a:rPr>
              <a:t>La diferencia fundamental entre estos tres tipos de plataformas viene dada por el tipo d</a:t>
            </a:r>
            <a:r>
              <a:rPr b="1" lang="es-ES" sz="1400">
                <a:solidFill>
                  <a:schemeClr val="dk1"/>
                </a:solidFill>
                <a:latin typeface="Raleway"/>
                <a:ea typeface="Raleway"/>
                <a:cs typeface="Raleway"/>
                <a:sym typeface="Raleway"/>
              </a:rPr>
              <a:t>e mantenimiento y soporte que ofrezca el proveedor del servicio</a:t>
            </a:r>
            <a:r>
              <a:rPr lang="es-ES" sz="1400">
                <a:solidFill>
                  <a:schemeClr val="dk1"/>
                </a:solidFill>
                <a:latin typeface="Raleway"/>
                <a:ea typeface="Raleway"/>
                <a:cs typeface="Raleway"/>
                <a:sym typeface="Raleway"/>
              </a:rPr>
              <a:t>. Por ejemplo, en una plataforma IaaS el usuario tiene acceso al software instalado y su configuración, cosa que los usuarios de un servicio Saas no tienen. En cambio un servicio PaaS sólo tiene acceso al software que forme la plataforma de desarrollo a utilizar.</a:t>
            </a:r>
            <a:endParaRPr sz="2200">
              <a:solidFill>
                <a:schemeClr val="dk1"/>
              </a:solidFill>
            </a:endParaRPr>
          </a:p>
          <a:p>
            <a:pPr indent="-171450" lvl="0" marL="171450" rtl="0" algn="l">
              <a:lnSpc>
                <a:spcPct val="90000"/>
              </a:lnSpc>
              <a:spcBef>
                <a:spcPts val="675"/>
              </a:spcBef>
              <a:spcAft>
                <a:spcPts val="0"/>
              </a:spcAft>
              <a:buClr>
                <a:schemeClr val="dk1"/>
              </a:buClr>
              <a:buSzPts val="1400"/>
              <a:buChar char="•"/>
            </a:pPr>
            <a:r>
              <a:rPr lang="es-ES" sz="1400">
                <a:solidFill>
                  <a:schemeClr val="dk1"/>
                </a:solidFill>
                <a:latin typeface="Raleway"/>
                <a:ea typeface="Raleway"/>
                <a:cs typeface="Raleway"/>
                <a:sym typeface="Raleway"/>
              </a:rPr>
              <a:t>En cuanto a</a:t>
            </a:r>
            <a:r>
              <a:rPr b="1" lang="es-ES" sz="1400">
                <a:solidFill>
                  <a:schemeClr val="dk1"/>
                </a:solidFill>
                <a:latin typeface="Raleway"/>
                <a:ea typeface="Raleway"/>
                <a:cs typeface="Raleway"/>
                <a:sym typeface="Raleway"/>
              </a:rPr>
              <a:t> seguridad </a:t>
            </a:r>
            <a:r>
              <a:rPr lang="es-ES" sz="1400">
                <a:solidFill>
                  <a:schemeClr val="dk1"/>
                </a:solidFill>
                <a:latin typeface="Raleway"/>
                <a:ea typeface="Raleway"/>
                <a:cs typeface="Raleway"/>
                <a:sym typeface="Raleway"/>
              </a:rPr>
              <a:t>también hay diferencias notables. En un entorno </a:t>
            </a:r>
            <a:r>
              <a:rPr b="1" lang="es-ES" sz="1400">
                <a:solidFill>
                  <a:schemeClr val="dk1"/>
                </a:solidFill>
                <a:latin typeface="Raleway"/>
                <a:ea typeface="Raleway"/>
                <a:cs typeface="Raleway"/>
                <a:sym typeface="Raleway"/>
              </a:rPr>
              <a:t>IaaS </a:t>
            </a:r>
            <a:r>
              <a:rPr lang="es-ES" sz="1400">
                <a:solidFill>
                  <a:schemeClr val="dk1"/>
                </a:solidFill>
                <a:latin typeface="Raleway"/>
                <a:ea typeface="Raleway"/>
                <a:cs typeface="Raleway"/>
                <a:sym typeface="Raleway"/>
              </a:rPr>
              <a:t>la seguridad de las aplicaciones instaladas</a:t>
            </a:r>
            <a:r>
              <a:rPr b="1" lang="es-ES" sz="1400">
                <a:solidFill>
                  <a:schemeClr val="dk1"/>
                </a:solidFill>
                <a:latin typeface="Raleway"/>
                <a:ea typeface="Raleway"/>
                <a:cs typeface="Raleway"/>
                <a:sym typeface="Raleway"/>
              </a:rPr>
              <a:t> recae en el usuario</a:t>
            </a:r>
            <a:r>
              <a:rPr lang="es-ES" sz="1400">
                <a:solidFill>
                  <a:schemeClr val="dk1"/>
                </a:solidFill>
                <a:latin typeface="Raleway"/>
                <a:ea typeface="Raleway"/>
                <a:cs typeface="Raleway"/>
                <a:sym typeface="Raleway"/>
              </a:rPr>
              <a:t> que debe estar atento a qué versión instalar y a que la misma permanezca actualizada. Sin embargo, en un entorno </a:t>
            </a:r>
            <a:r>
              <a:rPr b="1" lang="es-ES" sz="1400">
                <a:solidFill>
                  <a:schemeClr val="dk1"/>
                </a:solidFill>
                <a:latin typeface="Raleway"/>
                <a:ea typeface="Raleway"/>
                <a:cs typeface="Raleway"/>
                <a:sym typeface="Raleway"/>
              </a:rPr>
              <a:t>SaaS o PaaS, la seguridad de las aplicaciones instalada recae en el proveedor del servicio</a:t>
            </a:r>
            <a:r>
              <a:rPr lang="es-ES" sz="1400">
                <a:solidFill>
                  <a:schemeClr val="dk1"/>
                </a:solidFill>
                <a:latin typeface="Raleway"/>
                <a:ea typeface="Raleway"/>
                <a:cs typeface="Raleway"/>
                <a:sym typeface="Raleway"/>
              </a:rPr>
              <a:t>, que se encarga de su instalación y actualización.</a:t>
            </a:r>
            <a:endParaRPr sz="2200">
              <a:solidFill>
                <a:schemeClr val="dk1"/>
              </a:solidFill>
            </a:endParaRPr>
          </a:p>
          <a:p>
            <a:pPr indent="0" lvl="0" marL="457200" rtl="0" algn="l">
              <a:lnSpc>
                <a:spcPct val="90000"/>
              </a:lnSpc>
              <a:spcBef>
                <a:spcPts val="675"/>
              </a:spcBef>
              <a:spcAft>
                <a:spcPts val="0"/>
              </a:spcAft>
              <a:buNone/>
            </a:pPr>
            <a:r>
              <a:t/>
            </a:r>
            <a:endParaRPr sz="1500"/>
          </a:p>
        </p:txBody>
      </p:sp>
      <p:sp>
        <p:nvSpPr>
          <p:cNvPr id="415" name="Google Shape;4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17e69c48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90000"/>
              </a:lnSpc>
              <a:spcBef>
                <a:spcPts val="0"/>
              </a:spcBef>
              <a:spcAft>
                <a:spcPts val="0"/>
              </a:spcAft>
              <a:buClr>
                <a:schemeClr val="dk1"/>
              </a:buClr>
              <a:buSzPts val="1500"/>
              <a:buChar char="•"/>
            </a:pPr>
            <a:r>
              <a:rPr lang="es-ES" sz="1500">
                <a:solidFill>
                  <a:schemeClr val="dk1"/>
                </a:solidFill>
                <a:latin typeface="Raleway"/>
                <a:ea typeface="Raleway"/>
                <a:cs typeface="Raleway"/>
                <a:sym typeface="Raleway"/>
              </a:rPr>
              <a:t>Dependiendo de las necesidades de las empresas o los profesionales, </a:t>
            </a:r>
            <a:r>
              <a:rPr b="1" lang="es-ES" sz="1500">
                <a:solidFill>
                  <a:schemeClr val="dk1"/>
                </a:solidFill>
                <a:latin typeface="Raleway"/>
                <a:ea typeface="Raleway"/>
                <a:cs typeface="Raleway"/>
                <a:sym typeface="Raleway"/>
              </a:rPr>
              <a:t>puede ser más atractivo un modelo IaaS, PaaS o SaaS.</a:t>
            </a:r>
            <a:r>
              <a:rPr lang="es-ES" sz="1500">
                <a:solidFill>
                  <a:schemeClr val="dk1"/>
                </a:solidFill>
                <a:latin typeface="Raleway"/>
                <a:ea typeface="Raleway"/>
                <a:cs typeface="Raleway"/>
                <a:sym typeface="Raleway"/>
              </a:rPr>
              <a:t> Hay que tener en cuenta que </a:t>
            </a:r>
            <a:r>
              <a:rPr b="1" lang="es-ES" sz="1500">
                <a:solidFill>
                  <a:schemeClr val="dk1"/>
                </a:solidFill>
                <a:latin typeface="Raleway"/>
                <a:ea typeface="Raleway"/>
                <a:cs typeface="Raleway"/>
                <a:sym typeface="Raleway"/>
              </a:rPr>
              <a:t>la plataforma como servicio y el software como servicio están montado sobre una infraestructura como servicio</a:t>
            </a:r>
            <a:r>
              <a:rPr lang="es-ES" sz="1500">
                <a:solidFill>
                  <a:schemeClr val="dk1"/>
                </a:solidFill>
                <a:latin typeface="Raleway"/>
                <a:ea typeface="Raleway"/>
                <a:cs typeface="Raleway"/>
                <a:sym typeface="Raleway"/>
              </a:rPr>
              <a:t>, ya que en ambas el usuario se desentiende de todo lo relacionado con la infraestructura (instalación, costes, mantenimiento, etc.).</a:t>
            </a:r>
            <a:endParaRPr sz="23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La diferencia fundamental entre estos tres tipos de plataformas viene dada por el tipo d</a:t>
            </a:r>
            <a:r>
              <a:rPr b="1" lang="es-ES" sz="1500">
                <a:solidFill>
                  <a:schemeClr val="dk1"/>
                </a:solidFill>
                <a:latin typeface="Raleway"/>
                <a:ea typeface="Raleway"/>
                <a:cs typeface="Raleway"/>
                <a:sym typeface="Raleway"/>
              </a:rPr>
              <a:t>e mantenimiento y soporte que ofrezca el proveedor del servicio</a:t>
            </a:r>
            <a:r>
              <a:rPr lang="es-ES" sz="1500">
                <a:solidFill>
                  <a:schemeClr val="dk1"/>
                </a:solidFill>
                <a:latin typeface="Raleway"/>
                <a:ea typeface="Raleway"/>
                <a:cs typeface="Raleway"/>
                <a:sym typeface="Raleway"/>
              </a:rPr>
              <a:t>. Por ejemplo, en una plataforma IaaS el usuario tiene acceso al software instalado y su configuración, cosa que los usuarios de un servicio Saas no tienen. En cambio un servicio PaaS sólo tiene acceso al software que forme la plataforma de desarrollo a utilizar.</a:t>
            </a:r>
            <a:endParaRPr sz="23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En cuanto a</a:t>
            </a:r>
            <a:r>
              <a:rPr b="1" lang="es-ES" sz="1500">
                <a:solidFill>
                  <a:schemeClr val="dk1"/>
                </a:solidFill>
                <a:latin typeface="Raleway"/>
                <a:ea typeface="Raleway"/>
                <a:cs typeface="Raleway"/>
                <a:sym typeface="Raleway"/>
              </a:rPr>
              <a:t> seguridad </a:t>
            </a:r>
            <a:r>
              <a:rPr lang="es-ES" sz="1500">
                <a:solidFill>
                  <a:schemeClr val="dk1"/>
                </a:solidFill>
                <a:latin typeface="Raleway"/>
                <a:ea typeface="Raleway"/>
                <a:cs typeface="Raleway"/>
                <a:sym typeface="Raleway"/>
              </a:rPr>
              <a:t>también hay diferencias notables. En un entorno </a:t>
            </a:r>
            <a:r>
              <a:rPr b="1" lang="es-ES" sz="1500">
                <a:solidFill>
                  <a:schemeClr val="dk1"/>
                </a:solidFill>
                <a:latin typeface="Raleway"/>
                <a:ea typeface="Raleway"/>
                <a:cs typeface="Raleway"/>
                <a:sym typeface="Raleway"/>
              </a:rPr>
              <a:t>IaaS </a:t>
            </a:r>
            <a:r>
              <a:rPr lang="es-ES" sz="1500">
                <a:solidFill>
                  <a:schemeClr val="dk1"/>
                </a:solidFill>
                <a:latin typeface="Raleway"/>
                <a:ea typeface="Raleway"/>
                <a:cs typeface="Raleway"/>
                <a:sym typeface="Raleway"/>
              </a:rPr>
              <a:t>la seguridad de las aplicaciones instaladas</a:t>
            </a:r>
            <a:r>
              <a:rPr b="1" lang="es-ES" sz="1500">
                <a:solidFill>
                  <a:schemeClr val="dk1"/>
                </a:solidFill>
                <a:latin typeface="Raleway"/>
                <a:ea typeface="Raleway"/>
                <a:cs typeface="Raleway"/>
                <a:sym typeface="Raleway"/>
              </a:rPr>
              <a:t> recae en el usuario</a:t>
            </a:r>
            <a:r>
              <a:rPr lang="es-ES" sz="1500">
                <a:solidFill>
                  <a:schemeClr val="dk1"/>
                </a:solidFill>
                <a:latin typeface="Raleway"/>
                <a:ea typeface="Raleway"/>
                <a:cs typeface="Raleway"/>
                <a:sym typeface="Raleway"/>
              </a:rPr>
              <a:t> que debe estar atento a qué versión instalar y a que la misma permanezca actualizada. Sin embargo, en un entorno </a:t>
            </a:r>
            <a:r>
              <a:rPr b="1" lang="es-ES" sz="1500">
                <a:solidFill>
                  <a:schemeClr val="dk1"/>
                </a:solidFill>
                <a:latin typeface="Raleway"/>
                <a:ea typeface="Raleway"/>
                <a:cs typeface="Raleway"/>
                <a:sym typeface="Raleway"/>
              </a:rPr>
              <a:t>SaaS o PaaS, la seguridad de las aplicaciones instalada recae en el proveedor del servicio</a:t>
            </a:r>
            <a:r>
              <a:rPr lang="es-ES" sz="1500">
                <a:solidFill>
                  <a:schemeClr val="dk1"/>
                </a:solidFill>
                <a:latin typeface="Raleway"/>
                <a:ea typeface="Raleway"/>
                <a:cs typeface="Raleway"/>
                <a:sym typeface="Raleway"/>
              </a:rPr>
              <a:t>, que se encarga de su instalación y actualización.</a:t>
            </a:r>
            <a:endParaRPr sz="23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Los </a:t>
            </a:r>
            <a:r>
              <a:rPr b="1" lang="es-ES" sz="1500" u="sng">
                <a:solidFill>
                  <a:srgbClr val="665FC9"/>
                </a:solidFill>
                <a:latin typeface="Raleway"/>
                <a:ea typeface="Raleway"/>
                <a:cs typeface="Raleway"/>
                <a:sym typeface="Raleway"/>
                <a:hlinkClick r:id="rId2">
                  <a:extLst>
                    <a:ext uri="{A12FA001-AC4F-418D-AE19-62706E023703}">
                      <ahyp:hlinkClr val="tx"/>
                    </a:ext>
                  </a:extLst>
                </a:hlinkClick>
              </a:rPr>
              <a:t>servicios de Cloud Computing</a:t>
            </a:r>
            <a:r>
              <a:rPr lang="es-ES" sz="1500">
                <a:solidFill>
                  <a:schemeClr val="dk1"/>
                </a:solidFill>
                <a:latin typeface="Raleway"/>
                <a:ea typeface="Raleway"/>
                <a:cs typeface="Raleway"/>
                <a:sym typeface="Raleway"/>
              </a:rPr>
              <a:t> son utilizados a diario por millones de usuarios y cada vez son más las empresas que, no sólo quieren sus datos en la nube, sino todo su entorno TI. Con los servicios IaaS, PaaS y SaaS se puede contratar el servicio cloud necesario para cada empresa, pudiendo centrarse la misma, en los procesos que realmente le sean útil, dejando el resto de recursos para el proveedor del servicio.</a:t>
            </a:r>
            <a:endParaRPr sz="23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Con este tipo de servicios las empresas ahorran muchos costes pues no deben preocuparse por la infraestructuras de hardware o virtualización (reduciendo costes en servidores, etc), ni de los sistemas operativos instalados (licencias, actualizaciones, etc) o incluso del software o plataformas que van a utilizar (versiones, compatibilidades, etc)</a:t>
            </a:r>
            <a:endParaRPr sz="1600"/>
          </a:p>
        </p:txBody>
      </p:sp>
      <p:sp>
        <p:nvSpPr>
          <p:cNvPr id="430" name="Google Shape;430;g1017e69c48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s-ES" sz="2900">
                <a:solidFill>
                  <a:schemeClr val="dk1"/>
                </a:solidFill>
                <a:highlight>
                  <a:schemeClr val="lt1"/>
                </a:highlight>
                <a:latin typeface="Raleway"/>
                <a:ea typeface="Raleway"/>
                <a:cs typeface="Raleway"/>
                <a:sym typeface="Raleway"/>
              </a:rPr>
              <a:t>IaaS</a:t>
            </a:r>
            <a:endParaRPr b="1" sz="2900">
              <a:solidFill>
                <a:schemeClr val="dk1"/>
              </a:solidFill>
              <a:highlight>
                <a:schemeClr val="lt1"/>
              </a:highlight>
              <a:latin typeface="Raleway"/>
              <a:ea typeface="Raleway"/>
              <a:cs typeface="Raleway"/>
              <a:sym typeface="Raleway"/>
            </a:endParaRPr>
          </a:p>
          <a:p>
            <a:pPr indent="0" lvl="0" marL="0" rtl="0" algn="l">
              <a:lnSpc>
                <a:spcPct val="90000"/>
              </a:lnSpc>
              <a:spcBef>
                <a:spcPts val="0"/>
              </a:spcBef>
              <a:spcAft>
                <a:spcPts val="0"/>
              </a:spcAft>
              <a:buSzPts val="1100"/>
              <a:buNone/>
            </a:pPr>
            <a:r>
              <a:rPr lang="es-ES" sz="1800">
                <a:solidFill>
                  <a:schemeClr val="dk1"/>
                </a:solidFill>
                <a:highlight>
                  <a:schemeClr val="lt1"/>
                </a:highlight>
                <a:latin typeface="Raleway"/>
                <a:ea typeface="Raleway"/>
                <a:cs typeface="Raleway"/>
                <a:sym typeface="Raleway"/>
              </a:rPr>
              <a:t>Ejemplos:</a:t>
            </a:r>
            <a:endParaRPr sz="1800">
              <a:solidFill>
                <a:schemeClr val="dk1"/>
              </a:solidFill>
              <a:highlight>
                <a:schemeClr val="lt1"/>
              </a:highlight>
              <a:latin typeface="Raleway"/>
              <a:ea typeface="Raleway"/>
              <a:cs typeface="Raleway"/>
              <a:sym typeface="Raleway"/>
            </a:endParaRPr>
          </a:p>
          <a:p>
            <a:pPr indent="-171450" lvl="0" marL="171450" rtl="0" algn="l">
              <a:lnSpc>
                <a:spcPct val="90000"/>
              </a:lnSpc>
              <a:spcBef>
                <a:spcPts val="0"/>
              </a:spcBef>
              <a:spcAft>
                <a:spcPts val="0"/>
              </a:spcAft>
              <a:buClr>
                <a:schemeClr val="dk1"/>
              </a:buClr>
              <a:buSzPts val="1400"/>
              <a:buChar char="•"/>
            </a:pPr>
            <a:r>
              <a:rPr lang="es-ES" sz="1400">
                <a:solidFill>
                  <a:schemeClr val="dk1"/>
                </a:solidFill>
                <a:latin typeface="Raleway"/>
                <a:ea typeface="Raleway"/>
                <a:cs typeface="Raleway"/>
                <a:sym typeface="Raleway"/>
              </a:rPr>
              <a:t>Amazon Web Services y Microsoft Azure son dos claros ejemplos de infraestructura como servicios, a continuación vemos las principales características de cada uno.</a:t>
            </a:r>
            <a:endParaRPr sz="1800">
              <a:solidFill>
                <a:schemeClr val="dk1"/>
              </a:solidFill>
            </a:endParaRPr>
          </a:p>
          <a:p>
            <a:pPr indent="-171450" lvl="0" marL="171450" rtl="0" algn="l">
              <a:lnSpc>
                <a:spcPct val="90000"/>
              </a:lnSpc>
              <a:spcBef>
                <a:spcPts val="675"/>
              </a:spcBef>
              <a:spcAft>
                <a:spcPts val="0"/>
              </a:spcAft>
              <a:buClr>
                <a:schemeClr val="dk1"/>
              </a:buClr>
              <a:buSzPts val="1400"/>
              <a:buChar char="•"/>
            </a:pPr>
            <a:r>
              <a:rPr b="1" lang="es-ES" sz="1400">
                <a:solidFill>
                  <a:schemeClr val="dk1"/>
                </a:solidFill>
                <a:latin typeface="Raleway"/>
                <a:ea typeface="Raleway"/>
                <a:cs typeface="Raleway"/>
                <a:sym typeface="Raleway"/>
              </a:rPr>
              <a:t>Amazon Web Services: </a:t>
            </a:r>
            <a:r>
              <a:rPr lang="es-ES" sz="1400">
                <a:solidFill>
                  <a:schemeClr val="dk1"/>
                </a:solidFill>
                <a:latin typeface="Raleway"/>
                <a:ea typeface="Raleway"/>
                <a:cs typeface="Raleway"/>
                <a:sym typeface="Raleway"/>
              </a:rPr>
              <a:t>el proveedor de servicios en la nube de Amazon es un claro ejemplo de IaaS. Con su servicio central Amazon EC2, permite a los usuarios alquilar servidores virtuales en los cuales instalar sus aplicaciones. EC2 ofrece configuraciones de hardware que pueden ser contratadas por los clientes. En estas configuraciones, llamadas tipos de instancias, se puede elegir entre una variedad de CPUs, memoria RAM, almacenamiento en disco duro y capacidad de transferencia de red. Además ofrece otros servicios anexos, como contratación de cortafuegos, direcciones IPv4 estáticas y redes virtuales independientes.</a:t>
            </a:r>
            <a:endParaRPr sz="1800">
              <a:solidFill>
                <a:schemeClr val="dk1"/>
              </a:solidFill>
            </a:endParaRPr>
          </a:p>
          <a:p>
            <a:pPr indent="-171450" lvl="0" marL="171450" rtl="0" algn="l">
              <a:lnSpc>
                <a:spcPct val="90000"/>
              </a:lnSpc>
              <a:spcBef>
                <a:spcPts val="675"/>
              </a:spcBef>
              <a:spcAft>
                <a:spcPts val="0"/>
              </a:spcAft>
              <a:buClr>
                <a:schemeClr val="dk1"/>
              </a:buClr>
              <a:buSzPts val="1400"/>
              <a:buChar char="•"/>
            </a:pPr>
            <a:r>
              <a:rPr b="1" lang="es-ES" sz="1400">
                <a:solidFill>
                  <a:schemeClr val="dk1"/>
                </a:solidFill>
                <a:latin typeface="Raleway"/>
                <a:ea typeface="Raleway"/>
                <a:cs typeface="Raleway"/>
                <a:sym typeface="Raleway"/>
              </a:rPr>
              <a:t>Microsoft Azure:</a:t>
            </a:r>
            <a:r>
              <a:rPr lang="es-ES" sz="1400">
                <a:solidFill>
                  <a:schemeClr val="dk1"/>
                </a:solidFill>
                <a:latin typeface="Raleway"/>
                <a:ea typeface="Raleway"/>
                <a:cs typeface="Raleway"/>
                <a:sym typeface="Raleway"/>
              </a:rPr>
              <a:t> Microsoft también dispone de un servicio IaaS con Azure. En él, se puede realizar una contratación de hardware personalizada en cuanto a CPU, memoria, almacenamiento y velocidad de red. En esta infraestructura los clientes pueden hacer correr sus aplicaciones empresariales, como por ejemplo SAP o Sharepoint sin necesidad de preocuparse por el hardware necesario para hacerlo. Microsoft Azure destaca por la gran cantidad de recursos que pueden ser contratados, lo que la hace ideal para las empresas con necesidades muy exigentes en cuanto a infraestructura.</a:t>
            </a:r>
            <a:endParaRPr sz="1800">
              <a:solidFill>
                <a:schemeClr val="dk1"/>
              </a:solidFill>
            </a:endParaRPr>
          </a:p>
          <a:p>
            <a:pPr indent="0" lvl="0" marL="0" rtl="0" algn="l">
              <a:lnSpc>
                <a:spcPct val="90000"/>
              </a:lnSpc>
              <a:spcBef>
                <a:spcPts val="0"/>
              </a:spcBef>
              <a:spcAft>
                <a:spcPts val="0"/>
              </a:spcAft>
              <a:buSzPts val="1100"/>
              <a:buNone/>
            </a:pPr>
            <a:r>
              <a:t/>
            </a:r>
            <a:endParaRPr sz="1800">
              <a:solidFill>
                <a:schemeClr val="dk1"/>
              </a:solidFill>
              <a:highlight>
                <a:schemeClr val="lt1"/>
              </a:highlight>
              <a:latin typeface="Raleway"/>
              <a:ea typeface="Raleway"/>
              <a:cs typeface="Raleway"/>
              <a:sym typeface="Raleway"/>
            </a:endParaRPr>
          </a:p>
        </p:txBody>
      </p:sp>
      <p:sp>
        <p:nvSpPr>
          <p:cNvPr id="445" name="Google Shape;4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90000"/>
              </a:lnSpc>
              <a:spcBef>
                <a:spcPts val="0"/>
              </a:spcBef>
              <a:spcAft>
                <a:spcPts val="0"/>
              </a:spcAft>
              <a:buClr>
                <a:schemeClr val="dk1"/>
              </a:buClr>
              <a:buSzPts val="1500"/>
              <a:buChar char="•"/>
            </a:pPr>
            <a:r>
              <a:rPr lang="es-ES" sz="1500">
                <a:solidFill>
                  <a:schemeClr val="dk1"/>
                </a:solidFill>
                <a:latin typeface="Raleway"/>
                <a:ea typeface="Raleway"/>
                <a:cs typeface="Raleway"/>
                <a:sym typeface="Raleway"/>
              </a:rPr>
              <a:t>Ejremplos PaaS</a:t>
            </a:r>
            <a:endParaRPr sz="1500">
              <a:solidFill>
                <a:schemeClr val="dk1"/>
              </a:solidFill>
              <a:latin typeface="Raleway"/>
              <a:ea typeface="Raleway"/>
              <a:cs typeface="Raleway"/>
              <a:sym typeface="Raleway"/>
            </a:endParaRPr>
          </a:p>
          <a:p>
            <a:pPr indent="-171450" lvl="0" marL="171450" rtl="0" algn="l">
              <a:lnSpc>
                <a:spcPct val="90000"/>
              </a:lnSpc>
              <a:spcBef>
                <a:spcPts val="0"/>
              </a:spcBef>
              <a:spcAft>
                <a:spcPts val="0"/>
              </a:spcAft>
              <a:buClr>
                <a:schemeClr val="dk1"/>
              </a:buClr>
              <a:buSzPts val="1500"/>
              <a:buChar char="•"/>
            </a:pPr>
            <a:r>
              <a:rPr lang="es-ES" sz="1500">
                <a:solidFill>
                  <a:schemeClr val="dk1"/>
                </a:solidFill>
                <a:latin typeface="Raleway"/>
                <a:ea typeface="Raleway"/>
                <a:cs typeface="Raleway"/>
                <a:sym typeface="Raleway"/>
              </a:rPr>
              <a:t>Google App Engine y Bungee Connect son dos ejemplos de plataformas como servicios y tienen las siguientes características.</a:t>
            </a:r>
            <a:endParaRPr sz="18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Google App Engine: este servicio de Google está enfocado a que el cliente pueda publicar aplicaciones web online, sin tener que preocuparse por la infraestructura donde hacerlo. Así, el cliente se enfoca solamente en la</a:t>
            </a:r>
            <a:r>
              <a:rPr b="1" lang="es-ES" sz="1500">
                <a:solidFill>
                  <a:schemeClr val="dk1"/>
                </a:solidFill>
                <a:latin typeface="Raleway"/>
                <a:ea typeface="Raleway"/>
                <a:cs typeface="Raleway"/>
                <a:sym typeface="Raleway"/>
              </a:rPr>
              <a:t> construcción y configuración de sus aplicaciones</a:t>
            </a:r>
            <a:r>
              <a:rPr lang="es-ES" sz="1500">
                <a:solidFill>
                  <a:schemeClr val="dk1"/>
                </a:solidFill>
                <a:latin typeface="Raleway"/>
                <a:ea typeface="Raleway"/>
                <a:cs typeface="Raleway"/>
                <a:sym typeface="Raleway"/>
              </a:rPr>
              <a:t>, siendo Google la encargada de aprovisionar de los recursos necesarios. Google App Engine cuenta con un nivelador de carga, que va aumentando los recursos necesarios según necesiten las aplicaciones, por lo que no es necesario preocuparse por la escalabilidad.</a:t>
            </a:r>
            <a:endParaRPr sz="18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Bungee Connect: es uno de los primeros servicios PaaS que permitieron el despliegue de aplicaciones en la nube sin preocuparse por la infraestructura. Con el servicio de Bungee Connect se obtiene un entorno adecuado para el desarrollo, testeo y ejecución de aplicaciones web.</a:t>
            </a:r>
            <a:endParaRPr sz="1800">
              <a:solidFill>
                <a:schemeClr val="dk1"/>
              </a:solidFill>
            </a:endParaRPr>
          </a:p>
          <a:p>
            <a:pPr indent="0" lvl="0" marL="0" rtl="0" algn="l">
              <a:lnSpc>
                <a:spcPct val="100000"/>
              </a:lnSpc>
              <a:spcBef>
                <a:spcPts val="0"/>
              </a:spcBef>
              <a:spcAft>
                <a:spcPts val="0"/>
              </a:spcAft>
              <a:buSzPts val="1100"/>
              <a:buNone/>
            </a:pPr>
            <a:r>
              <a:t/>
            </a:r>
            <a:endParaRPr/>
          </a:p>
        </p:txBody>
      </p:sp>
      <p:sp>
        <p:nvSpPr>
          <p:cNvPr id="463" name="Google Shape;4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90000"/>
              </a:lnSpc>
              <a:spcBef>
                <a:spcPts val="0"/>
              </a:spcBef>
              <a:spcAft>
                <a:spcPts val="0"/>
              </a:spcAft>
              <a:buClr>
                <a:schemeClr val="dk1"/>
              </a:buClr>
              <a:buSzPts val="1500"/>
              <a:buChar char="•"/>
            </a:pPr>
            <a:r>
              <a:rPr lang="es-ES" sz="1500">
                <a:solidFill>
                  <a:schemeClr val="dk1"/>
                </a:solidFill>
                <a:latin typeface="Raleway"/>
                <a:ea typeface="Raleway"/>
                <a:cs typeface="Raleway"/>
                <a:sym typeface="Raleway"/>
              </a:rPr>
              <a:t>Ejemplos SaaS</a:t>
            </a:r>
            <a:endParaRPr sz="1500">
              <a:solidFill>
                <a:schemeClr val="dk1"/>
              </a:solidFill>
              <a:latin typeface="Raleway"/>
              <a:ea typeface="Raleway"/>
              <a:cs typeface="Raleway"/>
              <a:sym typeface="Raleway"/>
            </a:endParaRPr>
          </a:p>
          <a:p>
            <a:pPr indent="-171450" lvl="0" marL="171450" rtl="0" algn="l">
              <a:lnSpc>
                <a:spcPct val="90000"/>
              </a:lnSpc>
              <a:spcBef>
                <a:spcPts val="0"/>
              </a:spcBef>
              <a:spcAft>
                <a:spcPts val="0"/>
              </a:spcAft>
              <a:buClr>
                <a:schemeClr val="dk1"/>
              </a:buClr>
              <a:buSzPts val="1500"/>
              <a:buChar char="•"/>
            </a:pPr>
            <a:r>
              <a:rPr lang="es-ES" sz="1500">
                <a:solidFill>
                  <a:schemeClr val="dk1"/>
                </a:solidFill>
                <a:latin typeface="Raleway"/>
                <a:ea typeface="Raleway"/>
                <a:cs typeface="Raleway"/>
                <a:sym typeface="Raleway"/>
              </a:rPr>
              <a:t>Servicios como Microsoft Office 365 y CMS para diseño de páginas web como WordPress, son ejemplos de software como servicio y cuentan con las siguientes funcionalidades:</a:t>
            </a:r>
            <a:endParaRPr sz="18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Microsoft Office 365: con esta plataforma de Microsoft los usuarios pueden acceder a las herramientas de ofimática de Microsoft (Word, Excel, Access, PowerPoint, etc.) desde cualquier dispositivo, que se ejecutan en servidores de Microsoft. El usuario sólo se preocupa de utilizar la aplicación sin tener nada que ver con su instalación, mantenimiento y actualización.</a:t>
            </a:r>
            <a:endParaRPr sz="1800">
              <a:solidFill>
                <a:schemeClr val="dk1"/>
              </a:solidFill>
            </a:endParaRPr>
          </a:p>
          <a:p>
            <a:pPr indent="-171450" lvl="0" marL="171450" rtl="0" algn="l">
              <a:lnSpc>
                <a:spcPct val="90000"/>
              </a:lnSpc>
              <a:spcBef>
                <a:spcPts val="675"/>
              </a:spcBef>
              <a:spcAft>
                <a:spcPts val="0"/>
              </a:spcAft>
              <a:buClr>
                <a:schemeClr val="dk1"/>
              </a:buClr>
              <a:buSzPts val="1500"/>
              <a:buChar char="•"/>
            </a:pPr>
            <a:r>
              <a:rPr lang="es-ES" sz="1500">
                <a:solidFill>
                  <a:schemeClr val="dk1"/>
                </a:solidFill>
                <a:latin typeface="Raleway"/>
                <a:ea typeface="Raleway"/>
                <a:cs typeface="Raleway"/>
                <a:sym typeface="Raleway"/>
              </a:rPr>
              <a:t>WordPress: la instalación de WordPress en un servidor para diseñar una página web, da como resultado un sitio o página web que es accesible para los usuarios desde cualquier dispositivo, a través de internet. WordPress es un software que se está ejecutando en un servidor remoto donde el usuario interactúa con él sin tener nada que ver con la infraestructura necesaria para su funcionamiento</a:t>
            </a:r>
            <a:endParaRPr/>
          </a:p>
        </p:txBody>
      </p:sp>
      <p:sp>
        <p:nvSpPr>
          <p:cNvPr id="479" name="Google Shape;4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1989e4eb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Spark - engine</a:t>
            </a:r>
            <a:br>
              <a:rPr lang="es-ES"/>
            </a:br>
            <a:r>
              <a:rPr lang="es-ES"/>
              <a:t>IaaS vs auto-escalabilidad en cloud. + vm </a:t>
            </a:r>
            <a:endParaRPr/>
          </a:p>
          <a:p>
            <a:pPr indent="0" lvl="0" marL="0" rtl="0" algn="l">
              <a:lnSpc>
                <a:spcPct val="100000"/>
              </a:lnSpc>
              <a:spcBef>
                <a:spcPts val="0"/>
              </a:spcBef>
              <a:spcAft>
                <a:spcPts val="0"/>
              </a:spcAft>
              <a:buSzPts val="1100"/>
              <a:buNone/>
            </a:pPr>
            <a:r>
              <a:rPr lang="es-ES"/>
              <a:t>Entorno didáctico.</a:t>
            </a:r>
            <a:endParaRPr/>
          </a:p>
          <a:p>
            <a:pPr indent="0" lvl="0" marL="0" rtl="0" algn="l">
              <a:lnSpc>
                <a:spcPct val="100000"/>
              </a:lnSpc>
              <a:spcBef>
                <a:spcPts val="0"/>
              </a:spcBef>
              <a:spcAft>
                <a:spcPts val="0"/>
              </a:spcAft>
              <a:buSzPts val="1100"/>
              <a:buNone/>
            </a:pPr>
            <a:r>
              <a:rPr lang="es-ES"/>
              <a:t>Uso de distintas máquinas.</a:t>
            </a:r>
            <a:endParaRPr/>
          </a:p>
        </p:txBody>
      </p:sp>
      <p:sp>
        <p:nvSpPr>
          <p:cNvPr id="495" name="Google Shape;495;g101989e4eb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1989e4eb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g101989e4eb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01989e4ebd_2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101989e4ebd_2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17e69c489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017e69c4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1989e4ebd_2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101989e4ebd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s-ES" u="sng" strike="noStrike">
                <a:solidFill>
                  <a:schemeClr val="hlink"/>
                </a:solidFill>
                <a:latin typeface="Roboto"/>
                <a:ea typeface="Roboto"/>
                <a:cs typeface="Roboto"/>
                <a:sym typeface="Roboto"/>
                <a:hlinkClick r:id="rId2"/>
              </a:rPr>
              <a:t>Google Earth Engine</a:t>
            </a:r>
            <a:r>
              <a:rPr b="0" i="0" lang="es-ES">
                <a:solidFill>
                  <a:srgbClr val="424242"/>
                </a:solidFill>
                <a:latin typeface="Roboto"/>
                <a:ea typeface="Roboto"/>
                <a:cs typeface="Roboto"/>
                <a:sym typeface="Roboto"/>
              </a:rPr>
              <a:t> es una plataforma de geomática basada en la nube que permite a los usuarios visualizar y analizar imágenes de satélite de nuestro planeta. Los científicos y las organizaciones sin ánimo de lucro utilizan Google Earth Engine para llevar a cabo estudios de teledetección remota, predecir brotes de enfermedades, gestionar recursos naturales, etc. Los estudiantes pueden acceder a esta información para participar en los debates y convertirse en científicos de datos.</a:t>
            </a:r>
            <a:endParaRPr/>
          </a:p>
          <a:p>
            <a:pPr indent="0" lvl="0" marL="0" rtl="0" algn="l">
              <a:lnSpc>
                <a:spcPct val="100000"/>
              </a:lnSpc>
              <a:spcBef>
                <a:spcPts val="0"/>
              </a:spcBef>
              <a:spcAft>
                <a:spcPts val="0"/>
              </a:spcAft>
              <a:buSzPts val="1100"/>
              <a:buNone/>
            </a:pPr>
            <a:br>
              <a:rPr b="0" i="0" lang="es-ES">
                <a:solidFill>
                  <a:srgbClr val="424242"/>
                </a:solidFill>
                <a:latin typeface="Roboto"/>
                <a:ea typeface="Roboto"/>
                <a:cs typeface="Roboto"/>
                <a:sym typeface="Roboto"/>
              </a:rPr>
            </a:br>
            <a:endParaRPr/>
          </a:p>
        </p:txBody>
      </p:sp>
      <p:sp>
        <p:nvSpPr>
          <p:cNvPr id="516" name="Google Shape;516;g101989e4ebd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E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1989e4ebd_2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01989e4ebd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s-ES">
                <a:solidFill>
                  <a:srgbClr val="424242"/>
                </a:solidFill>
                <a:latin typeface="Roboto"/>
                <a:ea typeface="Roboto"/>
                <a:cs typeface="Roboto"/>
                <a:sym typeface="Roboto"/>
              </a:rPr>
              <a:t>Entiendo que es un ejemplo de Servicio SaaS: </a:t>
            </a:r>
            <a:r>
              <a:rPr b="0" i="0" lang="es-ES" sz="1800">
                <a:latin typeface="Raleway"/>
                <a:ea typeface="Raleway"/>
                <a:cs typeface="Raleway"/>
                <a:sym typeface="Raleway"/>
              </a:rPr>
              <a:t>software como servicio.</a:t>
            </a:r>
            <a:endParaRPr/>
          </a:p>
          <a:p>
            <a:pPr indent="0" lvl="1" marL="457200" rtl="0" algn="l">
              <a:lnSpc>
                <a:spcPct val="100000"/>
              </a:lnSpc>
              <a:spcBef>
                <a:spcPts val="0"/>
              </a:spcBef>
              <a:spcAft>
                <a:spcPts val="0"/>
              </a:spcAft>
              <a:buSzPts val="1100"/>
              <a:buNone/>
            </a:pPr>
            <a:r>
              <a:rPr lang="es-ES">
                <a:latin typeface="Raleway"/>
                <a:ea typeface="Raleway"/>
                <a:cs typeface="Raleway"/>
                <a:sym typeface="Raleway"/>
              </a:rPr>
              <a:t>Los usuarios pueden acceder a todas las funcionalidades gratuitamente </a:t>
            </a:r>
            <a:endParaRPr/>
          </a:p>
          <a:p>
            <a:pPr indent="0" lvl="2" marL="914400" rtl="0" algn="l">
              <a:lnSpc>
                <a:spcPct val="100000"/>
              </a:lnSpc>
              <a:spcBef>
                <a:spcPts val="0"/>
              </a:spcBef>
              <a:spcAft>
                <a:spcPts val="0"/>
              </a:spcAft>
              <a:buSzPts val="1100"/>
              <a:buNone/>
            </a:pPr>
            <a:r>
              <a:rPr lang="es-ES">
                <a:latin typeface="Raleway"/>
                <a:ea typeface="Raleway"/>
                <a:cs typeface="Raleway"/>
                <a:sym typeface="Raleway"/>
              </a:rPr>
              <a:t>Con límites/condiciones 🡺 cuotas de uso Google Cloud Platform, almacenamiento limitado a descargas al PC o como almacenamiento en la nube solo se puede usar Google drive de forma eficiente…</a:t>
            </a:r>
            <a:endParaRPr>
              <a:latin typeface="Raleway"/>
              <a:ea typeface="Raleway"/>
              <a:cs typeface="Raleway"/>
              <a:sym typeface="Raleway"/>
            </a:endParaRPr>
          </a:p>
          <a:p>
            <a:pPr indent="0" lvl="1" marL="457200" rtl="0" algn="l">
              <a:lnSpc>
                <a:spcPct val="100000"/>
              </a:lnSpc>
              <a:spcBef>
                <a:spcPts val="0"/>
              </a:spcBef>
              <a:spcAft>
                <a:spcPts val="0"/>
              </a:spcAft>
              <a:buSzPts val="1100"/>
              <a:buNone/>
            </a:pPr>
            <a:r>
              <a:rPr lang="es-ES">
                <a:latin typeface="Raleway"/>
                <a:ea typeface="Raleway"/>
                <a:cs typeface="Raleway"/>
                <a:sym typeface="Raleway"/>
              </a:rPr>
              <a:t>Desde cualquier dispositivo</a:t>
            </a:r>
            <a:endParaRPr/>
          </a:p>
          <a:p>
            <a:pPr indent="0" lvl="1" marL="457200" rtl="0" algn="l">
              <a:lnSpc>
                <a:spcPct val="100000"/>
              </a:lnSpc>
              <a:spcBef>
                <a:spcPts val="0"/>
              </a:spcBef>
              <a:spcAft>
                <a:spcPts val="0"/>
              </a:spcAft>
              <a:buSzPts val="1100"/>
              <a:buNone/>
            </a:pPr>
            <a:r>
              <a:rPr lang="es-ES">
                <a:latin typeface="Raleway"/>
                <a:ea typeface="Raleway"/>
                <a:cs typeface="Raleway"/>
                <a:sym typeface="Raleway"/>
              </a:rPr>
              <a:t>El usuario sólo se preocupa de utilizar la aplicación sin tener nada que ver con su instalación, mantenimiento y actualización</a:t>
            </a:r>
            <a:endParaRPr>
              <a:latin typeface="Raleway"/>
              <a:ea typeface="Raleway"/>
              <a:cs typeface="Raleway"/>
              <a:sym typeface="Raleway"/>
            </a:endParaRPr>
          </a:p>
          <a:p>
            <a:pPr indent="0" lvl="0" marL="0" rtl="0" algn="l">
              <a:lnSpc>
                <a:spcPct val="100000"/>
              </a:lnSpc>
              <a:spcBef>
                <a:spcPts val="0"/>
              </a:spcBef>
              <a:spcAft>
                <a:spcPts val="0"/>
              </a:spcAft>
              <a:buSzPts val="1100"/>
              <a:buNone/>
            </a:pPr>
            <a:r>
              <a:rPr lang="es-ES">
                <a:solidFill>
                  <a:srgbClr val="424242"/>
                </a:solidFill>
                <a:latin typeface="Roboto"/>
                <a:ea typeface="Roboto"/>
                <a:cs typeface="Roboto"/>
                <a:sym typeface="Roboto"/>
              </a:rPr>
              <a:t>Permite analizar ingentes cantidades de datos geoespaciales</a:t>
            </a:r>
            <a:br>
              <a:rPr b="0" i="0" lang="es-ES">
                <a:solidFill>
                  <a:srgbClr val="424242"/>
                </a:solidFill>
                <a:latin typeface="Roboto"/>
                <a:ea typeface="Roboto"/>
                <a:cs typeface="Roboto"/>
                <a:sym typeface="Roboto"/>
              </a:rPr>
            </a:br>
            <a:endParaRPr/>
          </a:p>
        </p:txBody>
      </p:sp>
      <p:sp>
        <p:nvSpPr>
          <p:cNvPr id="523" name="Google Shape;523;g101989e4ebd_2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E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1989e4ebd_2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101989e4ebd_2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8AFF"/>
              </a:buClr>
              <a:buSzPts val="1200"/>
              <a:buFont typeface="Roboto"/>
              <a:buNone/>
            </a:pPr>
            <a:r>
              <a:rPr b="0" i="0" lang="es-ES" u="none" strike="noStrike">
                <a:solidFill>
                  <a:srgbClr val="448AFF"/>
                </a:solidFill>
                <a:latin typeface="Roboto"/>
                <a:ea typeface="Roboto"/>
                <a:cs typeface="Roboto"/>
                <a:sym typeface="Roboto"/>
              </a:rPr>
              <a:t>Y qué tenemos en al nube, pues </a:t>
            </a:r>
            <a:r>
              <a:rPr lang="es-ES">
                <a:solidFill>
                  <a:srgbClr val="448AFF"/>
                </a:solidFill>
                <a:latin typeface="Roboto"/>
                <a:ea typeface="Roboto"/>
                <a:cs typeface="Roboto"/>
                <a:sym typeface="Roboto"/>
              </a:rPr>
              <a:t>MUCHÍSIMA INFORMACIÓN.</a:t>
            </a:r>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424242"/>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531" name="Google Shape;531;g101989e4ebd_2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E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1989e4ebd_2_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g101989e4ebd_2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1989e4ebd_2_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101989e4ebd_2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1989e4ebd_2_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101989e4ebd_2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90000"/>
              </a:lnSpc>
              <a:spcBef>
                <a:spcPts val="0"/>
              </a:spcBef>
              <a:spcAft>
                <a:spcPts val="0"/>
              </a:spcAft>
              <a:buClr>
                <a:srgbClr val="4A4A4A"/>
              </a:buClr>
              <a:buSzPts val="1800"/>
              <a:buChar char="•"/>
            </a:pPr>
            <a:r>
              <a:rPr b="1" lang="es-ES" sz="2800">
                <a:solidFill>
                  <a:schemeClr val="dk1"/>
                </a:solidFill>
              </a:rPr>
              <a:t>¿Que son las cloud platforms?</a:t>
            </a:r>
            <a:endParaRPr sz="1800">
              <a:solidFill>
                <a:srgbClr val="4A4A4A"/>
              </a:solidFill>
              <a:latin typeface="Barlow"/>
              <a:ea typeface="Barlow"/>
              <a:cs typeface="Barlow"/>
              <a:sym typeface="Barlow"/>
            </a:endParaRPr>
          </a:p>
          <a:p>
            <a:pPr indent="-171450" lvl="0" marL="171450" rtl="0" algn="l">
              <a:lnSpc>
                <a:spcPct val="100000"/>
              </a:lnSpc>
              <a:spcBef>
                <a:spcPts val="0"/>
              </a:spcBef>
              <a:spcAft>
                <a:spcPts val="0"/>
              </a:spcAft>
              <a:buClr>
                <a:srgbClr val="4A4A4A"/>
              </a:buClr>
              <a:buSzPts val="1800"/>
              <a:buChar char="•"/>
            </a:pPr>
            <a:r>
              <a:rPr lang="es-ES" sz="1800">
                <a:solidFill>
                  <a:srgbClr val="4A4A4A"/>
                </a:solidFill>
                <a:latin typeface="Barlow"/>
                <a:ea typeface="Barlow"/>
                <a:cs typeface="Barlow"/>
                <a:sym typeface="Barlow"/>
              </a:rPr>
              <a:t>El </a:t>
            </a:r>
            <a:r>
              <a:rPr b="1" lang="es-ES" sz="1800">
                <a:solidFill>
                  <a:srgbClr val="4A4A4A"/>
                </a:solidFill>
                <a:latin typeface="Barlow"/>
                <a:ea typeface="Barlow"/>
                <a:cs typeface="Barlow"/>
                <a:sym typeface="Barlow"/>
              </a:rPr>
              <a:t>cloud computing</a:t>
            </a:r>
            <a:r>
              <a:rPr lang="es-ES" sz="1800">
                <a:solidFill>
                  <a:srgbClr val="4A4A4A"/>
                </a:solidFill>
                <a:latin typeface="Barlow"/>
                <a:ea typeface="Barlow"/>
                <a:cs typeface="Barlow"/>
                <a:sym typeface="Barlow"/>
              </a:rPr>
              <a:t>, o computación en la nube, es un </a:t>
            </a:r>
            <a:r>
              <a:rPr b="1" lang="es-ES" sz="1800">
                <a:solidFill>
                  <a:srgbClr val="4A4A4A"/>
                </a:solidFill>
                <a:latin typeface="Barlow"/>
                <a:ea typeface="Barlow"/>
                <a:cs typeface="Barlow"/>
                <a:sym typeface="Barlow"/>
              </a:rPr>
              <a:t>sistema de almacenamiento de datos</a:t>
            </a:r>
            <a:r>
              <a:rPr lang="es-ES" sz="1800">
                <a:solidFill>
                  <a:srgbClr val="4A4A4A"/>
                </a:solidFill>
                <a:latin typeface="Barlow"/>
                <a:ea typeface="Barlow"/>
                <a:cs typeface="Barlow"/>
                <a:sym typeface="Barlow"/>
              </a:rPr>
              <a:t> y de computación que se ofrece a través de la red de internet. </a:t>
            </a:r>
            <a:endParaRPr sz="1800">
              <a:solidFill>
                <a:srgbClr val="4A4A4A"/>
              </a:solidFill>
              <a:latin typeface="Barlow"/>
              <a:ea typeface="Barlow"/>
              <a:cs typeface="Barlow"/>
              <a:sym typeface="Barlow"/>
            </a:endParaRPr>
          </a:p>
          <a:p>
            <a:pPr indent="-171450" lvl="0" marL="171450" rtl="0" algn="l">
              <a:lnSpc>
                <a:spcPct val="100000"/>
              </a:lnSpc>
              <a:spcBef>
                <a:spcPts val="675"/>
              </a:spcBef>
              <a:spcAft>
                <a:spcPts val="0"/>
              </a:spcAft>
              <a:buClr>
                <a:srgbClr val="4A4A4A"/>
              </a:buClr>
              <a:buSzPts val="1800"/>
              <a:buChar char="•"/>
            </a:pPr>
            <a:r>
              <a:rPr lang="es-ES" sz="1800">
                <a:solidFill>
                  <a:schemeClr val="dk1"/>
                </a:solidFill>
              </a:rPr>
              <a:t>Una plataforma en la nube se refiere al sistema operativo y al hardware de un servidor en un centro de datos basado en Internet. a distancia</a:t>
            </a:r>
            <a:endParaRPr sz="1800">
              <a:solidFill>
                <a:schemeClr val="dk1"/>
              </a:solidFill>
            </a:endParaRPr>
          </a:p>
          <a:p>
            <a:pPr indent="-57150" lvl="0" marL="171450" rtl="0" algn="l">
              <a:lnSpc>
                <a:spcPct val="100000"/>
              </a:lnSpc>
              <a:spcBef>
                <a:spcPts val="675"/>
              </a:spcBef>
              <a:spcAft>
                <a:spcPts val="0"/>
              </a:spcAft>
              <a:buClr>
                <a:schemeClr val="dk1"/>
              </a:buClr>
              <a:buSzPts val="1800"/>
              <a:buNone/>
            </a:pPr>
            <a:r>
              <a:t/>
            </a:r>
            <a:endParaRPr sz="1800">
              <a:solidFill>
                <a:schemeClr val="dk1"/>
              </a:solidFill>
            </a:endParaRPr>
          </a:p>
          <a:p>
            <a:pPr indent="-171450" lvl="0" marL="171450" rtl="0" algn="l">
              <a:lnSpc>
                <a:spcPct val="100000"/>
              </a:lnSpc>
              <a:spcBef>
                <a:spcPts val="0"/>
              </a:spcBef>
              <a:spcAft>
                <a:spcPts val="0"/>
              </a:spcAft>
              <a:buClr>
                <a:srgbClr val="4A4A4A"/>
              </a:buClr>
              <a:buSzPts val="1800"/>
              <a:buChar char="•"/>
            </a:pPr>
            <a:r>
              <a:rPr lang="es-ES" sz="1800">
                <a:solidFill>
                  <a:srgbClr val="4A4A4A"/>
                </a:solidFill>
                <a:latin typeface="Barlow"/>
                <a:ea typeface="Barlow"/>
                <a:cs typeface="Barlow"/>
                <a:sym typeface="Barlow"/>
              </a:rPr>
              <a:t>La información se aloja en lo que hoy en día conocemos como la </a:t>
            </a:r>
            <a:r>
              <a:rPr i="1" lang="es-ES" sz="1800">
                <a:solidFill>
                  <a:srgbClr val="4A4A4A"/>
                </a:solidFill>
                <a:latin typeface="Barlow"/>
                <a:ea typeface="Barlow"/>
                <a:cs typeface="Barlow"/>
                <a:sym typeface="Barlow"/>
              </a:rPr>
              <a:t>nube </a:t>
            </a:r>
            <a:r>
              <a:rPr lang="es-ES" sz="1800">
                <a:solidFill>
                  <a:srgbClr val="4A4A4A"/>
                </a:solidFill>
                <a:latin typeface="Barlow"/>
                <a:ea typeface="Barlow"/>
                <a:cs typeface="Barlow"/>
                <a:sym typeface="Barlow"/>
              </a:rPr>
              <a:t>o </a:t>
            </a:r>
            <a:r>
              <a:rPr i="1" lang="es-ES" sz="1800">
                <a:solidFill>
                  <a:srgbClr val="4A4A4A"/>
                </a:solidFill>
                <a:latin typeface="Barlow"/>
                <a:ea typeface="Barlow"/>
                <a:cs typeface="Barlow"/>
                <a:sym typeface="Barlow"/>
              </a:rPr>
              <a:t>cloud</a:t>
            </a:r>
            <a:r>
              <a:rPr lang="es-ES" sz="1800">
                <a:solidFill>
                  <a:srgbClr val="4A4A4A"/>
                </a:solidFill>
                <a:latin typeface="Barlow"/>
                <a:ea typeface="Barlow"/>
                <a:cs typeface="Barlow"/>
                <a:sym typeface="Barlow"/>
              </a:rPr>
              <a:t> en inglés. Esta nube está formada por diferentes servidores que nos permiten acceder a esos datos e información cuando y desde donde queramos, siempre que dispongamos de acceso a internet. </a:t>
            </a:r>
            <a:endParaRPr sz="1800">
              <a:solidFill>
                <a:schemeClr val="dk1"/>
              </a:solidFill>
            </a:endParaRPr>
          </a:p>
          <a:p>
            <a:pPr indent="-57150" lvl="0" marL="171450" rtl="0" algn="l">
              <a:lnSpc>
                <a:spcPct val="100000"/>
              </a:lnSpc>
              <a:spcBef>
                <a:spcPts val="675"/>
              </a:spcBef>
              <a:spcAft>
                <a:spcPts val="0"/>
              </a:spcAft>
              <a:buClr>
                <a:schemeClr val="dk1"/>
              </a:buClr>
              <a:buSzPts val="1800"/>
              <a:buNone/>
            </a:pPr>
            <a:r>
              <a:t/>
            </a:r>
            <a:endParaRPr sz="1800">
              <a:solidFill>
                <a:schemeClr val="dk1"/>
              </a:solidFill>
            </a:endParaRPr>
          </a:p>
          <a:p>
            <a:pPr indent="-171450" lvl="0" marL="171450" rtl="0" algn="l">
              <a:lnSpc>
                <a:spcPct val="100000"/>
              </a:lnSpc>
              <a:spcBef>
                <a:spcPts val="675"/>
              </a:spcBef>
              <a:spcAft>
                <a:spcPts val="0"/>
              </a:spcAft>
              <a:buClr>
                <a:schemeClr val="dk1"/>
              </a:buClr>
              <a:buSzPts val="1800"/>
              <a:buChar char="•"/>
            </a:pPr>
            <a:r>
              <a:rPr lang="es-ES" sz="1800">
                <a:solidFill>
                  <a:schemeClr val="dk1"/>
                </a:solidFill>
              </a:rPr>
              <a:t>Permite que los productos de software y hardware coexistan a distancia.</a:t>
            </a:r>
            <a:endParaRPr sz="1800">
              <a:solidFill>
                <a:schemeClr val="dk1"/>
              </a:solidFill>
            </a:endParaRPr>
          </a:p>
          <a:p>
            <a:pPr indent="-196850" lvl="0" marL="171450" rtl="0" algn="l">
              <a:lnSpc>
                <a:spcPct val="100000"/>
              </a:lnSpc>
              <a:spcBef>
                <a:spcPts val="675"/>
              </a:spcBef>
              <a:spcAft>
                <a:spcPts val="0"/>
              </a:spcAft>
              <a:buClr>
                <a:schemeClr val="dk1"/>
              </a:buClr>
              <a:buSzPts val="2200"/>
              <a:buChar char="•"/>
            </a:pPr>
            <a:r>
              <a:rPr b="1" lang="es-ES" sz="1450">
                <a:solidFill>
                  <a:srgbClr val="202122"/>
                </a:solidFill>
                <a:highlight>
                  <a:srgbClr val="FFFFFF"/>
                </a:highlight>
              </a:rPr>
              <a:t>Paradigma </a:t>
            </a:r>
            <a:r>
              <a:rPr lang="es-ES" sz="1450">
                <a:solidFill>
                  <a:srgbClr val="202122"/>
                </a:solidFill>
                <a:highlight>
                  <a:srgbClr val="FFFFFF"/>
                </a:highlight>
              </a:rPr>
              <a:t>que permite ofrecer </a:t>
            </a:r>
            <a:r>
              <a:rPr lang="es-ES" sz="1450">
                <a:solidFill>
                  <a:srgbClr val="0645AD"/>
                </a:solidFill>
                <a:highlight>
                  <a:srgbClr val="FFFFFF"/>
                </a:highlight>
                <a:uFill>
                  <a:noFill/>
                </a:uFill>
                <a:hlinkClick r:id="rId2">
                  <a:extLst>
                    <a:ext uri="{A12FA001-AC4F-418D-AE19-62706E023703}">
                      <ahyp:hlinkClr val="tx"/>
                    </a:ext>
                  </a:extLst>
                </a:hlinkClick>
              </a:rPr>
              <a:t>servicios</a:t>
            </a:r>
            <a:r>
              <a:rPr lang="es-ES" sz="1450">
                <a:solidFill>
                  <a:srgbClr val="202122"/>
                </a:solidFill>
                <a:highlight>
                  <a:srgbClr val="FFFFFF"/>
                </a:highlight>
              </a:rPr>
              <a:t> de computación a través de una red, que usualmente es </a:t>
            </a:r>
            <a:r>
              <a:rPr lang="es-ES" sz="1450">
                <a:solidFill>
                  <a:srgbClr val="0645AD"/>
                </a:solidFill>
                <a:highlight>
                  <a:srgbClr val="FFFFFF"/>
                </a:highlight>
                <a:uFill>
                  <a:noFill/>
                </a:uFill>
                <a:hlinkClick r:id="rId3">
                  <a:extLst>
                    <a:ext uri="{A12FA001-AC4F-418D-AE19-62706E023703}">
                      <ahyp:hlinkClr val="tx"/>
                    </a:ext>
                  </a:extLst>
                </a:hlinkClick>
              </a:rPr>
              <a:t>internet</a:t>
            </a:r>
            <a:r>
              <a:rPr lang="es-ES" sz="1450">
                <a:solidFill>
                  <a:srgbClr val="202122"/>
                </a:solidFill>
                <a:highlight>
                  <a:srgbClr val="FFFFFF"/>
                </a:highlight>
              </a:rPr>
              <a:t>.</a:t>
            </a:r>
            <a:endParaRPr sz="2200">
              <a:solidFill>
                <a:schemeClr val="dk1"/>
              </a:solidFill>
            </a:endParaRPr>
          </a:p>
        </p:txBody>
      </p:sp>
      <p:sp>
        <p:nvSpPr>
          <p:cNvPr id="276" name="Google Shape;2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s-ES" sz="1500">
                <a:solidFill>
                  <a:schemeClr val="dk1"/>
                </a:solidFill>
                <a:highlight>
                  <a:schemeClr val="lt1"/>
                </a:highlight>
              </a:rPr>
              <a:t>esto de externalizar software y hardware en la nube qué principales características aportan los servicios</a:t>
            </a:r>
            <a:endParaRPr b="1" sz="1500">
              <a:solidFill>
                <a:schemeClr val="dk1"/>
              </a:solidFill>
              <a:highlight>
                <a:schemeClr val="lt1"/>
              </a:highlight>
            </a:endParaRPr>
          </a:p>
          <a:p>
            <a:pPr indent="0" lvl="0" marL="0" rtl="0" algn="l">
              <a:lnSpc>
                <a:spcPct val="90000"/>
              </a:lnSpc>
              <a:spcBef>
                <a:spcPts val="0"/>
              </a:spcBef>
              <a:spcAft>
                <a:spcPts val="0"/>
              </a:spcAft>
              <a:buSzPts val="1100"/>
              <a:buNone/>
            </a:pPr>
            <a:r>
              <a:t/>
            </a:r>
            <a:endParaRPr b="1" sz="1500">
              <a:solidFill>
                <a:schemeClr val="dk1"/>
              </a:solidFill>
              <a:highlight>
                <a:schemeClr val="lt1"/>
              </a:highlight>
            </a:endParaRPr>
          </a:p>
          <a:p>
            <a:pPr indent="0" lvl="0" marL="0" rtl="0" algn="l">
              <a:lnSpc>
                <a:spcPct val="90000"/>
              </a:lnSpc>
              <a:spcBef>
                <a:spcPts val="0"/>
              </a:spcBef>
              <a:spcAft>
                <a:spcPts val="0"/>
              </a:spcAft>
              <a:buSzPts val="1100"/>
              <a:buNone/>
            </a:pPr>
            <a:r>
              <a:rPr b="1" lang="es-ES" sz="1500">
                <a:solidFill>
                  <a:schemeClr val="dk1"/>
                </a:solidFill>
                <a:highlight>
                  <a:schemeClr val="lt1"/>
                </a:highlight>
              </a:rPr>
              <a:t>Computación en la nube</a:t>
            </a:r>
            <a:endParaRPr b="1" sz="1500">
              <a:solidFill>
                <a:schemeClr val="dk1"/>
              </a:solidFill>
              <a:highlight>
                <a:schemeClr val="lt1"/>
              </a:highlight>
            </a:endParaRPr>
          </a:p>
          <a:p>
            <a:pPr indent="-292100" lvl="0" marL="457200" rtl="0" algn="l">
              <a:lnSpc>
                <a:spcPct val="90000"/>
              </a:lnSpc>
              <a:spcBef>
                <a:spcPts val="0"/>
              </a:spcBef>
              <a:spcAft>
                <a:spcPts val="0"/>
              </a:spcAft>
              <a:buClr>
                <a:schemeClr val="dk1"/>
              </a:buClr>
              <a:buSzPts val="1000"/>
              <a:buChar char="-"/>
            </a:pPr>
            <a:r>
              <a:rPr b="1" lang="es-ES" sz="1400">
                <a:solidFill>
                  <a:schemeClr val="dk1"/>
                </a:solidFill>
                <a:uFill>
                  <a:noFill/>
                </a:uFill>
                <a:hlinkClick r:id="rId2">
                  <a:extLst>
                    <a:ext uri="{A12FA001-AC4F-418D-AE19-62706E023703}">
                      <ahyp:hlinkClr val="tx"/>
                    </a:ext>
                  </a:extLst>
                </a:hlinkClick>
              </a:rPr>
              <a:t>Escalabilidad</a:t>
            </a:r>
            <a:r>
              <a:rPr lang="es-ES" sz="1800">
                <a:solidFill>
                  <a:schemeClr val="dk1"/>
                </a:solidFill>
              </a:rPr>
              <a:t>, </a:t>
            </a:r>
            <a:r>
              <a:rPr b="1" lang="es-ES" sz="1400">
                <a:solidFill>
                  <a:schemeClr val="dk1"/>
                </a:solidFill>
                <a:uFill>
                  <a:noFill/>
                </a:uFill>
                <a:hlinkClick r:id="rId3">
                  <a:extLst>
                    <a:ext uri="{A12FA001-AC4F-418D-AE19-62706E023703}">
                      <ahyp:hlinkClr val="tx"/>
                    </a:ext>
                  </a:extLst>
                </a:hlinkClick>
              </a:rPr>
              <a:t>elasticidad</a:t>
            </a:r>
            <a:r>
              <a:rPr lang="es-ES" sz="1400">
                <a:solidFill>
                  <a:schemeClr val="dk1"/>
                </a:solidFill>
              </a:rPr>
              <a:t>:</a:t>
            </a:r>
            <a:r>
              <a:rPr lang="es-ES" sz="1450">
                <a:solidFill>
                  <a:srgbClr val="202122"/>
                </a:solidFill>
                <a:highlight>
                  <a:srgbClr val="FFFFFF"/>
                </a:highlight>
              </a:rPr>
              <a:t> </a:t>
            </a:r>
            <a:r>
              <a:rPr lang="es-ES" sz="1400">
                <a:solidFill>
                  <a:schemeClr val="dk1"/>
                </a:solidFill>
              </a:rPr>
              <a:t>aprovisionamiento de recursos sobre una base de autoservicio casi en tiempo real, sin que los usuarios necesiten cargas de alta duración.</a:t>
            </a:r>
            <a:endParaRPr sz="1400">
              <a:solidFill>
                <a:schemeClr val="dk1"/>
              </a:solidFill>
            </a:endParaRPr>
          </a:p>
          <a:p>
            <a:pPr indent="-292100" lvl="0" marL="457200" rtl="0" algn="l">
              <a:lnSpc>
                <a:spcPct val="90000"/>
              </a:lnSpc>
              <a:spcBef>
                <a:spcPts val="200"/>
              </a:spcBef>
              <a:spcAft>
                <a:spcPts val="0"/>
              </a:spcAft>
              <a:buClr>
                <a:schemeClr val="dk1"/>
              </a:buClr>
              <a:buSzPts val="1000"/>
              <a:buChar char="-"/>
            </a:pPr>
            <a:r>
              <a:rPr b="1" lang="es-ES" sz="1400">
                <a:solidFill>
                  <a:schemeClr val="dk1"/>
                </a:solidFill>
              </a:rPr>
              <a:t>Flexibilidad de trabajo. </a:t>
            </a:r>
            <a:r>
              <a:rPr b="1" lang="es-ES" sz="1450">
                <a:solidFill>
                  <a:srgbClr val="202122"/>
                </a:solidFill>
                <a:highlight>
                  <a:srgbClr val="FFFFFF"/>
                </a:highlight>
              </a:rPr>
              <a:t>Acceso amplio y ubícuo a toda la red. </a:t>
            </a:r>
            <a:r>
              <a:rPr lang="es-ES" sz="1400">
                <a:solidFill>
                  <a:schemeClr val="dk1"/>
                </a:solidFill>
              </a:rPr>
              <a:t>Con la computación en la nube se puede trabajar desde cualquier lugar y en cualquier momento. </a:t>
            </a:r>
            <a:endParaRPr sz="1400">
              <a:solidFill>
                <a:schemeClr val="dk1"/>
              </a:solidFill>
            </a:endParaRPr>
          </a:p>
          <a:p>
            <a:pPr indent="-292100" lvl="0" marL="457200" rtl="0" algn="l">
              <a:lnSpc>
                <a:spcPct val="90000"/>
              </a:lnSpc>
              <a:spcBef>
                <a:spcPts val="200"/>
              </a:spcBef>
              <a:spcAft>
                <a:spcPts val="0"/>
              </a:spcAft>
              <a:buClr>
                <a:schemeClr val="dk1"/>
              </a:buClr>
              <a:buSzPts val="1000"/>
              <a:buChar char="-"/>
            </a:pPr>
            <a:r>
              <a:rPr b="1" lang="es-ES" sz="1400">
                <a:solidFill>
                  <a:schemeClr val="dk1"/>
                </a:solidFill>
              </a:rPr>
              <a:t>Trabajo colaborativo y virtualización. </a:t>
            </a:r>
            <a:r>
              <a:rPr lang="es-ES" sz="1450">
                <a:solidFill>
                  <a:srgbClr val="202122"/>
                </a:solidFill>
                <a:highlight>
                  <a:srgbClr val="FFFFFF"/>
                </a:highlight>
              </a:rPr>
              <a:t>La tecnología de virtualización permite compartir servidores y dispositivos de almacenamiento y una mayor utilización. </a:t>
            </a:r>
            <a:r>
              <a:rPr lang="es-ES" sz="1400">
                <a:solidFill>
                  <a:schemeClr val="dk1"/>
                </a:solidFill>
              </a:rPr>
              <a:t>Se puede trabajar de forma colaborativa más fácil. Todos los empleados de la empresa pueden acceder a la información, siempre que cuenten con la autorización necesaria.</a:t>
            </a:r>
            <a:endParaRPr sz="1400">
              <a:solidFill>
                <a:schemeClr val="dk1"/>
              </a:solidFill>
            </a:endParaRPr>
          </a:p>
          <a:p>
            <a:pPr indent="-317500" lvl="0" marL="457200" rtl="0" algn="l">
              <a:lnSpc>
                <a:spcPct val="90000"/>
              </a:lnSpc>
              <a:spcBef>
                <a:spcPts val="200"/>
              </a:spcBef>
              <a:spcAft>
                <a:spcPts val="0"/>
              </a:spcAft>
              <a:buClr>
                <a:schemeClr val="dk1"/>
              </a:buClr>
              <a:buSzPts val="1400"/>
              <a:buChar char="-"/>
            </a:pPr>
            <a:r>
              <a:rPr b="1" lang="es-ES" sz="1400">
                <a:solidFill>
                  <a:schemeClr val="dk1"/>
                </a:solidFill>
              </a:rPr>
              <a:t>Seguridad de la información. </a:t>
            </a:r>
            <a:r>
              <a:rPr lang="es-ES" sz="1400">
                <a:solidFill>
                  <a:schemeClr val="dk1"/>
                </a:solidFill>
              </a:rPr>
              <a:t>La información se guarda con total seguridad y se hacen copias de seguridad de forma automática. Todos los datos se mueven y se guardan en la nube siguiendo unos rigurosos protocolos de seguridad. Además, puedes dar un extra de seguridad encriptando tu información.</a:t>
            </a:r>
            <a:endParaRPr sz="1400">
              <a:solidFill>
                <a:schemeClr val="dk1"/>
              </a:solidFill>
            </a:endParaRPr>
          </a:p>
          <a:p>
            <a:pPr indent="-292100" lvl="0" marL="457200" rtl="0" algn="l">
              <a:lnSpc>
                <a:spcPct val="90000"/>
              </a:lnSpc>
              <a:spcBef>
                <a:spcPts val="200"/>
              </a:spcBef>
              <a:spcAft>
                <a:spcPts val="0"/>
              </a:spcAft>
              <a:buClr>
                <a:schemeClr val="dk1"/>
              </a:buClr>
              <a:buSzPts val="1000"/>
              <a:buChar char="-"/>
            </a:pPr>
            <a:r>
              <a:rPr b="1" lang="es-ES" sz="1400">
                <a:solidFill>
                  <a:schemeClr val="dk1"/>
                </a:solidFill>
              </a:rPr>
              <a:t>Mantenimiento. </a:t>
            </a:r>
            <a:r>
              <a:rPr lang="es-ES" sz="1400">
                <a:solidFill>
                  <a:schemeClr val="dk1"/>
                </a:solidFill>
              </a:rPr>
              <a:t>La nube es fácil de utilizar y muy intuitiva. Tiene una instalación rápida y sencilla. E</a:t>
            </a:r>
            <a:r>
              <a:rPr lang="es-ES" sz="1450">
                <a:solidFill>
                  <a:srgbClr val="202122"/>
                </a:solidFill>
                <a:highlight>
                  <a:srgbClr val="FFFFFF"/>
                </a:highlight>
              </a:rPr>
              <a:t>n el caso de las aplicaciones de computación en la nube, es más sencillo, ya que no necesitan ser instalados en el ordenador de cada usuario y se puede acceder desde diferentes lugares.</a:t>
            </a:r>
            <a:endParaRPr sz="1400">
              <a:solidFill>
                <a:schemeClr val="dk1"/>
              </a:solidFill>
            </a:endParaRPr>
          </a:p>
          <a:p>
            <a:pPr indent="-317500" lvl="0" marL="457200" rtl="0" algn="l">
              <a:lnSpc>
                <a:spcPct val="90000"/>
              </a:lnSpc>
              <a:spcBef>
                <a:spcPts val="200"/>
              </a:spcBef>
              <a:spcAft>
                <a:spcPts val="0"/>
              </a:spcAft>
              <a:buClr>
                <a:schemeClr val="dk1"/>
              </a:buClr>
              <a:buSzPts val="1400"/>
              <a:buChar char="-"/>
            </a:pPr>
            <a:r>
              <a:rPr b="1" lang="es-ES" sz="1400">
                <a:solidFill>
                  <a:schemeClr val="dk1"/>
                </a:solidFill>
              </a:rPr>
              <a:t>Bajo costo. </a:t>
            </a:r>
            <a:r>
              <a:rPr lang="es-ES" sz="1400">
                <a:solidFill>
                  <a:schemeClr val="dk1"/>
                </a:solidFill>
              </a:rPr>
              <a:t>No hace falta invertir en Hardware ni es software.</a:t>
            </a:r>
            <a:endParaRPr sz="1400">
              <a:solidFill>
                <a:schemeClr val="dk1"/>
              </a:solidFill>
            </a:endParaRPr>
          </a:p>
          <a:p>
            <a:pPr indent="-317500" lvl="0" marL="457200" rtl="0" algn="l">
              <a:lnSpc>
                <a:spcPct val="90000"/>
              </a:lnSpc>
              <a:spcBef>
                <a:spcPts val="200"/>
              </a:spcBef>
              <a:spcAft>
                <a:spcPts val="0"/>
              </a:spcAft>
              <a:buClr>
                <a:schemeClr val="dk1"/>
              </a:buClr>
              <a:buSzPts val="1400"/>
              <a:buChar char="-"/>
            </a:pPr>
            <a:r>
              <a:rPr lang="es-ES" sz="1400">
                <a:solidFill>
                  <a:schemeClr val="dk1"/>
                </a:solidFill>
              </a:rPr>
              <a:t>Se aprovechan mejor los recursos, ya que en los servidores en la nube se comparten los recursos.</a:t>
            </a:r>
            <a:endParaRPr b="1" sz="16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1500">
              <a:solidFill>
                <a:schemeClr val="dk1"/>
              </a:solidFill>
              <a:highlight>
                <a:schemeClr val="lt1"/>
              </a:highlight>
            </a:endParaRPr>
          </a:p>
        </p:txBody>
      </p:sp>
      <p:sp>
        <p:nvSpPr>
          <p:cNvPr id="290" name="Google Shape;2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dk1"/>
              </a:buClr>
              <a:buSzPts val="1800"/>
              <a:buChar char="•"/>
            </a:pPr>
            <a:r>
              <a:rPr lang="es-ES" sz="1800">
                <a:solidFill>
                  <a:schemeClr val="dk1"/>
                </a:solidFill>
              </a:rPr>
              <a:t>Antes:</a:t>
            </a:r>
            <a:endParaRPr sz="1800">
              <a:solidFill>
                <a:schemeClr val="dk1"/>
              </a:solidFill>
            </a:endParaRPr>
          </a:p>
          <a:p>
            <a:pPr indent="-171450" lvl="1" marL="514350" rtl="0" algn="l">
              <a:lnSpc>
                <a:spcPct val="100000"/>
              </a:lnSpc>
              <a:spcBef>
                <a:spcPts val="675"/>
              </a:spcBef>
              <a:spcAft>
                <a:spcPts val="0"/>
              </a:spcAft>
              <a:buClr>
                <a:schemeClr val="dk1"/>
              </a:buClr>
              <a:buSzPts val="1500"/>
              <a:buChar char="•"/>
            </a:pPr>
            <a:r>
              <a:rPr lang="es-ES" sz="1500">
                <a:solidFill>
                  <a:schemeClr val="dk1"/>
                </a:solidFill>
              </a:rPr>
              <a:t>Sólo las grandes compañías podían contar con equipos potentes para computación</a:t>
            </a:r>
            <a:endParaRPr sz="1500">
              <a:solidFill>
                <a:schemeClr val="dk1"/>
              </a:solidFill>
            </a:endParaRPr>
          </a:p>
          <a:p>
            <a:pPr indent="-171450" lvl="0" marL="171450" rtl="0" algn="l">
              <a:lnSpc>
                <a:spcPct val="100000"/>
              </a:lnSpc>
              <a:spcBef>
                <a:spcPts val="675"/>
              </a:spcBef>
              <a:spcAft>
                <a:spcPts val="0"/>
              </a:spcAft>
              <a:buClr>
                <a:schemeClr val="dk1"/>
              </a:buClr>
              <a:buSzPts val="1800"/>
              <a:buChar char="•"/>
            </a:pPr>
            <a:r>
              <a:rPr lang="es-ES" sz="1800">
                <a:solidFill>
                  <a:schemeClr val="dk1"/>
                </a:solidFill>
              </a:rPr>
              <a:t>Ahora:</a:t>
            </a:r>
            <a:endParaRPr sz="1800">
              <a:solidFill>
                <a:schemeClr val="dk1"/>
              </a:solidFill>
            </a:endParaRPr>
          </a:p>
          <a:p>
            <a:pPr indent="-171450" lvl="1" marL="514350" rtl="0" algn="l">
              <a:lnSpc>
                <a:spcPct val="100000"/>
              </a:lnSpc>
              <a:spcBef>
                <a:spcPts val="675"/>
              </a:spcBef>
              <a:spcAft>
                <a:spcPts val="0"/>
              </a:spcAft>
              <a:buClr>
                <a:schemeClr val="dk1"/>
              </a:buClr>
              <a:buSzPts val="1500"/>
              <a:buChar char="•"/>
            </a:pPr>
            <a:r>
              <a:rPr b="1" lang="es-ES" sz="1500">
                <a:solidFill>
                  <a:schemeClr val="dk1"/>
                </a:solidFill>
              </a:rPr>
              <a:t>Cualquier equipo con acceso a internet puede emplear las capacidades de computación en la nube</a:t>
            </a:r>
            <a:endParaRPr b="1" sz="1500">
              <a:solidFill>
                <a:schemeClr val="dk1"/>
              </a:solidFill>
            </a:endParaRPr>
          </a:p>
          <a:p>
            <a:pPr indent="-171450" lvl="1" marL="514350" rtl="0" algn="l">
              <a:lnSpc>
                <a:spcPct val="100000"/>
              </a:lnSpc>
              <a:spcBef>
                <a:spcPts val="675"/>
              </a:spcBef>
              <a:spcAft>
                <a:spcPts val="0"/>
              </a:spcAft>
              <a:buClr>
                <a:schemeClr val="dk1"/>
              </a:buClr>
              <a:buSzPts val="1500"/>
              <a:buChar char="•"/>
            </a:pPr>
            <a:r>
              <a:rPr lang="es-ES" sz="1500">
                <a:solidFill>
                  <a:schemeClr val="dk1"/>
                </a:solidFill>
              </a:rPr>
              <a:t>Esto también permite que los </a:t>
            </a:r>
            <a:r>
              <a:rPr b="1" lang="es-ES" sz="1500">
                <a:solidFill>
                  <a:schemeClr val="dk1"/>
                </a:solidFill>
              </a:rPr>
              <a:t>dispositivos</a:t>
            </a:r>
            <a:r>
              <a:rPr lang="es-ES" sz="1500">
                <a:solidFill>
                  <a:schemeClr val="dk1"/>
                </a:solidFill>
              </a:rPr>
              <a:t> sean cada vez </a:t>
            </a:r>
            <a:r>
              <a:rPr b="1" lang="es-ES" sz="1500">
                <a:solidFill>
                  <a:schemeClr val="dk1"/>
                </a:solidFill>
              </a:rPr>
              <a:t>más pequeños,</a:t>
            </a:r>
            <a:r>
              <a:rPr lang="es-ES" sz="1500">
                <a:solidFill>
                  <a:schemeClr val="dk1"/>
                </a:solidFill>
              </a:rPr>
              <a:t> porque pueden “externalizar” sus funciones a la nube.</a:t>
            </a:r>
            <a:endParaRPr/>
          </a:p>
        </p:txBody>
      </p:sp>
      <p:sp>
        <p:nvSpPr>
          <p:cNvPr id="311" name="Google Shape;3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Arial"/>
              <a:buNone/>
            </a:pPr>
            <a:r>
              <a:rPr b="1" lang="es-ES" sz="3000">
                <a:solidFill>
                  <a:schemeClr val="dk1"/>
                </a:solidFill>
              </a:rPr>
              <a:t>Empresas</a:t>
            </a:r>
            <a:endParaRPr b="1" sz="3000">
              <a:solidFill>
                <a:schemeClr val="dk1"/>
              </a:solidFill>
            </a:endParaRPr>
          </a:p>
          <a:p>
            <a:pPr indent="0" lvl="0" marL="0" rtl="0" algn="l">
              <a:lnSpc>
                <a:spcPct val="100000"/>
              </a:lnSpc>
              <a:spcBef>
                <a:spcPts val="0"/>
              </a:spcBef>
              <a:spcAft>
                <a:spcPts val="0"/>
              </a:spcAft>
              <a:buClr>
                <a:schemeClr val="dk1"/>
              </a:buClr>
              <a:buSzPts val="3000"/>
              <a:buFont typeface="Arial"/>
              <a:buNone/>
            </a:pPr>
            <a:r>
              <a:rPr lang="es-ES" sz="1150">
                <a:solidFill>
                  <a:srgbClr val="202122"/>
                </a:solidFill>
                <a:highlight>
                  <a:srgbClr val="FFFFFF"/>
                </a:highlight>
              </a:rPr>
              <a:t> proveedores de servicio de Internet a gran escala, como Google (</a:t>
            </a:r>
            <a:r>
              <a:rPr lang="es-ES" sz="1150">
                <a:solidFill>
                  <a:srgbClr val="0645AD"/>
                </a:solidFill>
                <a:highlight>
                  <a:srgbClr val="FFFFFF"/>
                </a:highlight>
                <a:uFill>
                  <a:noFill/>
                </a:uFill>
                <a:hlinkClick r:id="rId2">
                  <a:extLst>
                    <a:ext uri="{A12FA001-AC4F-418D-AE19-62706E023703}">
                      <ahyp:hlinkClr val="tx"/>
                    </a:ext>
                  </a:extLst>
                </a:hlinkClick>
              </a:rPr>
              <a:t>Google Cloud Services</a:t>
            </a:r>
            <a:r>
              <a:rPr lang="es-ES" sz="1150">
                <a:solidFill>
                  <a:srgbClr val="202122"/>
                </a:solidFill>
                <a:highlight>
                  <a:srgbClr val="FFFFFF"/>
                </a:highlight>
              </a:rPr>
              <a:t>), </a:t>
            </a:r>
            <a:r>
              <a:rPr lang="es-ES" sz="1150">
                <a:solidFill>
                  <a:srgbClr val="0645AD"/>
                </a:solidFill>
                <a:highlight>
                  <a:srgbClr val="FFFFFF"/>
                </a:highlight>
                <a:uFill>
                  <a:noFill/>
                </a:uFill>
                <a:hlinkClick r:id="rId3">
                  <a:extLst>
                    <a:ext uri="{A12FA001-AC4F-418D-AE19-62706E023703}">
                      <ahyp:hlinkClr val="tx"/>
                    </a:ext>
                  </a:extLst>
                </a:hlinkClick>
              </a:rPr>
              <a:t>Amazon AWS</a:t>
            </a:r>
            <a:r>
              <a:rPr lang="es-ES" sz="1150">
                <a:solidFill>
                  <a:srgbClr val="202122"/>
                </a:solidFill>
                <a:highlight>
                  <a:srgbClr val="FFFFFF"/>
                </a:highlight>
              </a:rPr>
              <a:t> (2006), Microsoft (</a:t>
            </a:r>
            <a:r>
              <a:rPr lang="es-ES" sz="1150">
                <a:solidFill>
                  <a:srgbClr val="0645AD"/>
                </a:solidFill>
                <a:highlight>
                  <a:srgbClr val="FFFFFF"/>
                </a:highlight>
                <a:uFill>
                  <a:noFill/>
                </a:uFill>
                <a:hlinkClick r:id="rId4">
                  <a:extLst>
                    <a:ext uri="{A12FA001-AC4F-418D-AE19-62706E023703}">
                      <ahyp:hlinkClr val="tx"/>
                    </a:ext>
                  </a:extLst>
                </a:hlinkClick>
              </a:rPr>
              <a:t>Microsoft Azure</a:t>
            </a:r>
            <a:r>
              <a:rPr lang="es-ES" sz="1150">
                <a:solidFill>
                  <a:srgbClr val="202122"/>
                </a:solidFill>
                <a:highlight>
                  <a:srgbClr val="FFFFFF"/>
                </a:highlight>
              </a:rPr>
              <a:t>) </a:t>
            </a:r>
            <a:endParaRPr b="1" sz="3100">
              <a:solidFill>
                <a:schemeClr val="dk1"/>
              </a:solidFill>
            </a:endParaRPr>
          </a:p>
          <a:p>
            <a:pPr indent="0" lvl="0" marL="0" rtl="0" algn="l">
              <a:lnSpc>
                <a:spcPct val="100000"/>
              </a:lnSpc>
              <a:spcBef>
                <a:spcPts val="0"/>
              </a:spcBef>
              <a:spcAft>
                <a:spcPts val="0"/>
              </a:spcAft>
              <a:buSzPts val="1100"/>
              <a:buNone/>
            </a:pPr>
            <a:r>
              <a:rPr lang="es-ES" sz="1200"/>
              <a:t>Microsoft, Amazon, IBM, Salesforce, SAP</a:t>
            </a:r>
            <a:endParaRPr sz="1200"/>
          </a:p>
        </p:txBody>
      </p:sp>
      <p:sp>
        <p:nvSpPr>
          <p:cNvPr id="317" name="Google Shape;3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ES" sz="3000">
                <a:solidFill>
                  <a:schemeClr val="dk1"/>
                </a:solidFill>
              </a:rPr>
              <a:t>Casos de éxito</a:t>
            </a:r>
            <a:endParaRPr b="1" sz="3000">
              <a:solidFill>
                <a:schemeClr val="dk1"/>
              </a:solidFill>
            </a:endParaRPr>
          </a:p>
          <a:p>
            <a:pPr indent="0" lvl="0" marL="0" rtl="0" algn="l">
              <a:lnSpc>
                <a:spcPct val="100000"/>
              </a:lnSpc>
              <a:spcBef>
                <a:spcPts val="0"/>
              </a:spcBef>
              <a:spcAft>
                <a:spcPts val="0"/>
              </a:spcAft>
              <a:buSzPts val="1100"/>
              <a:buNone/>
            </a:pPr>
            <a:r>
              <a:rPr lang="es-ES" sz="1300">
                <a:solidFill>
                  <a:schemeClr val="dk1"/>
                </a:solidFill>
              </a:rPr>
              <a:t>New York Times, General Electric y Netflix</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00000"/>
              </a:lnSpc>
              <a:spcBef>
                <a:spcPts val="0"/>
              </a:spcBef>
              <a:spcAft>
                <a:spcPts val="0"/>
              </a:spcAft>
              <a:buSzPts val="1100"/>
              <a:buNone/>
            </a:pPr>
            <a:r>
              <a:rPr lang="es-ES" sz="1200"/>
              <a:t>New York Times:</a:t>
            </a:r>
            <a:endParaRPr sz="1200"/>
          </a:p>
          <a:p>
            <a:pPr indent="-304800" lvl="0" marL="457200" rtl="0" algn="l">
              <a:lnSpc>
                <a:spcPct val="100000"/>
              </a:lnSpc>
              <a:spcBef>
                <a:spcPts val="0"/>
              </a:spcBef>
              <a:spcAft>
                <a:spcPts val="0"/>
              </a:spcAft>
              <a:buSzPts val="1200"/>
              <a:buChar char="-"/>
            </a:pPr>
            <a:r>
              <a:rPr lang="es-ES" sz="1200"/>
              <a:t>Agilidad de un proceso gracias al acceso a una infraestructura externa</a:t>
            </a:r>
            <a:endParaRPr sz="1200"/>
          </a:p>
          <a:p>
            <a:pPr indent="0" lvl="0" marL="0" rtl="0" algn="l">
              <a:lnSpc>
                <a:spcPct val="100000"/>
              </a:lnSpc>
              <a:spcBef>
                <a:spcPts val="0"/>
              </a:spcBef>
              <a:spcAft>
                <a:spcPts val="0"/>
              </a:spcAft>
              <a:buSzPts val="1100"/>
              <a:buNone/>
            </a:pPr>
            <a:r>
              <a:rPr lang="es-ES" sz="1200"/>
              <a:t>General Electric:</a:t>
            </a:r>
            <a:endParaRPr sz="1200"/>
          </a:p>
          <a:p>
            <a:pPr indent="-304800" lvl="0" marL="457200" rtl="0" algn="l">
              <a:lnSpc>
                <a:spcPct val="100000"/>
              </a:lnSpc>
              <a:spcBef>
                <a:spcPts val="0"/>
              </a:spcBef>
              <a:spcAft>
                <a:spcPts val="0"/>
              </a:spcAft>
              <a:buSzPts val="1200"/>
              <a:buChar char="-"/>
            </a:pPr>
            <a:r>
              <a:rPr lang="es-ES" sz="1200"/>
              <a:t>mas un caso de inversión como transformación digital de un conglomerado</a:t>
            </a:r>
            <a:endParaRPr sz="1200"/>
          </a:p>
        </p:txBody>
      </p:sp>
      <p:sp>
        <p:nvSpPr>
          <p:cNvPr id="348" name="Google Shape;3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sz="1400"/>
              <a:t>Netflix</a:t>
            </a:r>
            <a:endParaRPr sz="1400"/>
          </a:p>
          <a:p>
            <a:pPr indent="-317500" lvl="0" marL="457200" rtl="0" algn="l">
              <a:lnSpc>
                <a:spcPct val="100000"/>
              </a:lnSpc>
              <a:spcBef>
                <a:spcPts val="0"/>
              </a:spcBef>
              <a:spcAft>
                <a:spcPts val="0"/>
              </a:spcAft>
              <a:buSzPts val="1400"/>
              <a:buChar char="-"/>
            </a:pPr>
            <a:r>
              <a:rPr lang="es-ES" sz="1400"/>
              <a:t>Migración de sus centros de datos a un entorno cloud para poder abastacer a todos sus subscriptores. Escalabilidad a bajo coste.</a:t>
            </a:r>
            <a:endParaRPr sz="1400"/>
          </a:p>
        </p:txBody>
      </p:sp>
      <p:sp>
        <p:nvSpPr>
          <p:cNvPr id="363" name="Google Shape;3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grpSp>
        <p:nvGrpSpPr>
          <p:cNvPr id="12" name="Google Shape;12;p23"/>
          <p:cNvGrpSpPr/>
          <p:nvPr/>
        </p:nvGrpSpPr>
        <p:grpSpPr>
          <a:xfrm>
            <a:off x="4651041" y="1"/>
            <a:ext cx="4492959" cy="6858001"/>
            <a:chOff x="6201388" y="0"/>
            <a:chExt cx="5990612" cy="6858001"/>
          </a:xfrm>
        </p:grpSpPr>
        <p:sp>
          <p:nvSpPr>
            <p:cNvPr id="13" name="Google Shape;13;p23"/>
            <p:cNvSpPr/>
            <p:nvPr/>
          </p:nvSpPr>
          <p:spPr>
            <a:xfrm>
              <a:off x="6201388" y="3549396"/>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 name="Google Shape;14;p23"/>
            <p:cNvSpPr/>
            <p:nvPr/>
          </p:nvSpPr>
          <p:spPr>
            <a:xfrm>
              <a:off x="6201389" y="1"/>
              <a:ext cx="1130725" cy="565575"/>
            </a:xfrm>
            <a:custGeom>
              <a:rect b="b" l="l" r="r" t="t"/>
              <a:pathLst>
                <a:path extrusionOk="0" h="565575" w="113072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 name="Google Shape;15;p23"/>
            <p:cNvSpPr/>
            <p:nvPr/>
          </p:nvSpPr>
          <p:spPr>
            <a:xfrm>
              <a:off x="7564255" y="6292426"/>
              <a:ext cx="1130723" cy="565575"/>
            </a:xfrm>
            <a:custGeom>
              <a:rect b="b" l="l" r="r" t="t"/>
              <a:pathLst>
                <a:path extrusionOk="0" h="565575" w="1130723">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6" name="Google Shape;16;p23"/>
            <p:cNvSpPr/>
            <p:nvPr/>
          </p:nvSpPr>
          <p:spPr>
            <a:xfrm>
              <a:off x="7564253" y="3549396"/>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 name="Google Shape;17;p23"/>
            <p:cNvSpPr/>
            <p:nvPr/>
          </p:nvSpPr>
          <p:spPr>
            <a:xfrm>
              <a:off x="7564253" y="2177881"/>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8" name="Google Shape;18;p23"/>
            <p:cNvSpPr/>
            <p:nvPr/>
          </p:nvSpPr>
          <p:spPr>
            <a:xfrm>
              <a:off x="7564253" y="80636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9" name="Google Shape;19;p23"/>
            <p:cNvSpPr/>
            <p:nvPr/>
          </p:nvSpPr>
          <p:spPr>
            <a:xfrm>
              <a:off x="7564254" y="1"/>
              <a:ext cx="1130725" cy="565575"/>
            </a:xfrm>
            <a:custGeom>
              <a:rect b="b" l="l" r="r" t="t"/>
              <a:pathLst>
                <a:path extrusionOk="0" h="565575" w="113072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 name="Google Shape;20;p23"/>
            <p:cNvSpPr/>
            <p:nvPr/>
          </p:nvSpPr>
          <p:spPr>
            <a:xfrm>
              <a:off x="8927118" y="6292426"/>
              <a:ext cx="1130724" cy="565575"/>
            </a:xfrm>
            <a:custGeom>
              <a:rect b="b" l="l" r="r" t="t"/>
              <a:pathLst>
                <a:path extrusionOk="0" h="565575" w="1130724">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1" name="Google Shape;21;p23"/>
            <p:cNvSpPr/>
            <p:nvPr/>
          </p:nvSpPr>
          <p:spPr>
            <a:xfrm>
              <a:off x="8927118" y="4920911"/>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 name="Google Shape;22;p23"/>
            <p:cNvSpPr/>
            <p:nvPr/>
          </p:nvSpPr>
          <p:spPr>
            <a:xfrm>
              <a:off x="8927118" y="354939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3" name="Google Shape;23;p23"/>
            <p:cNvSpPr/>
            <p:nvPr/>
          </p:nvSpPr>
          <p:spPr>
            <a:xfrm>
              <a:off x="8927118" y="217788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 name="Google Shape;24;p23"/>
            <p:cNvSpPr/>
            <p:nvPr/>
          </p:nvSpPr>
          <p:spPr>
            <a:xfrm>
              <a:off x="8927118" y="806366"/>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5" name="Google Shape;25;p23"/>
            <p:cNvSpPr/>
            <p:nvPr/>
          </p:nvSpPr>
          <p:spPr>
            <a:xfrm>
              <a:off x="8927117" y="0"/>
              <a:ext cx="1130726" cy="565576"/>
            </a:xfrm>
            <a:custGeom>
              <a:rect b="b" l="l" r="r" t="t"/>
              <a:pathLst>
                <a:path extrusionOk="0" h="565576" w="113072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6" name="Google Shape;26;p23"/>
            <p:cNvSpPr/>
            <p:nvPr/>
          </p:nvSpPr>
          <p:spPr>
            <a:xfrm>
              <a:off x="10289984" y="6292426"/>
              <a:ext cx="1130724" cy="565575"/>
            </a:xfrm>
            <a:custGeom>
              <a:rect b="b" l="l" r="r" t="t"/>
              <a:pathLst>
                <a:path extrusionOk="0" h="565575" w="1130724">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7" name="Google Shape;27;p23"/>
            <p:cNvSpPr/>
            <p:nvPr/>
          </p:nvSpPr>
          <p:spPr>
            <a:xfrm>
              <a:off x="10289984" y="492091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 name="Google Shape;28;p23"/>
            <p:cNvSpPr/>
            <p:nvPr/>
          </p:nvSpPr>
          <p:spPr>
            <a:xfrm>
              <a:off x="10289984" y="3549396"/>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 name="Google Shape;29;p23"/>
            <p:cNvSpPr/>
            <p:nvPr/>
          </p:nvSpPr>
          <p:spPr>
            <a:xfrm>
              <a:off x="10289984" y="806366"/>
              <a:ext cx="1130725" cy="113072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 name="Google Shape;30;p23"/>
            <p:cNvSpPr/>
            <p:nvPr/>
          </p:nvSpPr>
          <p:spPr>
            <a:xfrm>
              <a:off x="10289983" y="0"/>
              <a:ext cx="1130726" cy="565576"/>
            </a:xfrm>
            <a:custGeom>
              <a:rect b="b" l="l" r="r" t="t"/>
              <a:pathLst>
                <a:path extrusionOk="0" h="565576" w="113072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1" name="Google Shape;31;p23"/>
            <p:cNvSpPr/>
            <p:nvPr/>
          </p:nvSpPr>
          <p:spPr>
            <a:xfrm>
              <a:off x="11652854" y="6295069"/>
              <a:ext cx="539146" cy="562931"/>
            </a:xfrm>
            <a:custGeom>
              <a:rect b="b" l="l" r="r" t="t"/>
              <a:pathLst>
                <a:path extrusionOk="0" h="562931" w="539146">
                  <a:moveTo>
                    <a:pt x="539146" y="0"/>
                  </a:moveTo>
                  <a:lnTo>
                    <a:pt x="539146" y="562931"/>
                  </a:lnTo>
                  <a:lnTo>
                    <a:pt x="21" y="562931"/>
                  </a:lnTo>
                  <a:lnTo>
                    <a:pt x="0" y="562719"/>
                  </a:lnTo>
                  <a:cubicBezTo>
                    <a:pt x="0" y="289508"/>
                    <a:pt x="193796" y="61561"/>
                    <a:pt x="451422" y="88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2" name="Google Shape;32;p23"/>
            <p:cNvSpPr/>
            <p:nvPr/>
          </p:nvSpPr>
          <p:spPr>
            <a:xfrm>
              <a:off x="11652853" y="4923555"/>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3" name="Google Shape;33;p23"/>
            <p:cNvSpPr/>
            <p:nvPr/>
          </p:nvSpPr>
          <p:spPr>
            <a:xfrm>
              <a:off x="11652853" y="3552039"/>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4" name="Google Shape;34;p23"/>
            <p:cNvSpPr/>
            <p:nvPr/>
          </p:nvSpPr>
          <p:spPr>
            <a:xfrm>
              <a:off x="11652853" y="2180524"/>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5" name="Google Shape;35;p23"/>
            <p:cNvSpPr/>
            <p:nvPr/>
          </p:nvSpPr>
          <p:spPr>
            <a:xfrm>
              <a:off x="11652853" y="809010"/>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6" name="Google Shape;36;p23"/>
            <p:cNvSpPr/>
            <p:nvPr/>
          </p:nvSpPr>
          <p:spPr>
            <a:xfrm>
              <a:off x="11652853" y="1"/>
              <a:ext cx="539147" cy="562933"/>
            </a:xfrm>
            <a:custGeom>
              <a:rect b="b" l="l" r="r" t="t"/>
              <a:pathLst>
                <a:path extrusionOk="0" h="562933" w="539147">
                  <a:moveTo>
                    <a:pt x="22" y="0"/>
                  </a:moveTo>
                  <a:lnTo>
                    <a:pt x="539147" y="0"/>
                  </a:lnTo>
                  <a:lnTo>
                    <a:pt x="539147" y="562933"/>
                  </a:lnTo>
                  <a:lnTo>
                    <a:pt x="451423" y="554090"/>
                  </a:lnTo>
                  <a:cubicBezTo>
                    <a:pt x="193797" y="501372"/>
                    <a:pt x="0" y="273425"/>
                    <a:pt x="0" y="21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37" name="Google Shape;37;p23"/>
          <p:cNvSpPr txBox="1"/>
          <p:nvPr>
            <p:ph type="ctrTitle"/>
          </p:nvPr>
        </p:nvSpPr>
        <p:spPr>
          <a:xfrm>
            <a:off x="423863" y="768335"/>
            <a:ext cx="3799501" cy="286640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 type="subTitle"/>
          </p:nvPr>
        </p:nvSpPr>
        <p:spPr>
          <a:xfrm>
            <a:off x="423863" y="4283240"/>
            <a:ext cx="3799501" cy="147517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75"/>
              </a:spcBef>
              <a:spcAft>
                <a:spcPts val="0"/>
              </a:spcAft>
              <a:buClr>
                <a:schemeClr val="lt1"/>
              </a:buClr>
              <a:buSzPts val="1500"/>
              <a:buNone/>
              <a:defRPr sz="1500"/>
            </a:lvl1pPr>
            <a:lvl2pPr lvl="1" algn="ctr">
              <a:lnSpc>
                <a:spcPct val="100000"/>
              </a:lnSpc>
              <a:spcBef>
                <a:spcPts val="675"/>
              </a:spcBef>
              <a:spcAft>
                <a:spcPts val="0"/>
              </a:spcAft>
              <a:buClr>
                <a:schemeClr val="lt1"/>
              </a:buClr>
              <a:buSzPts val="1500"/>
              <a:buNone/>
              <a:defRPr sz="1500"/>
            </a:lvl2pPr>
            <a:lvl3pPr lvl="2" algn="ctr">
              <a:lnSpc>
                <a:spcPct val="100000"/>
              </a:lnSpc>
              <a:spcBef>
                <a:spcPts val="675"/>
              </a:spcBef>
              <a:spcAft>
                <a:spcPts val="0"/>
              </a:spcAft>
              <a:buClr>
                <a:schemeClr val="lt1"/>
              </a:buClr>
              <a:buSzPts val="1350"/>
              <a:buNone/>
              <a:defRPr sz="1350"/>
            </a:lvl3pPr>
            <a:lvl4pPr lvl="3" algn="ctr">
              <a:lnSpc>
                <a:spcPct val="100000"/>
              </a:lnSpc>
              <a:spcBef>
                <a:spcPts val="675"/>
              </a:spcBef>
              <a:spcAft>
                <a:spcPts val="0"/>
              </a:spcAft>
              <a:buClr>
                <a:schemeClr val="lt1"/>
              </a:buClr>
              <a:buSzPts val="1200"/>
              <a:buNone/>
              <a:defRPr sz="1200"/>
            </a:lvl4pPr>
            <a:lvl5pPr lvl="4" algn="ctr">
              <a:lnSpc>
                <a:spcPct val="100000"/>
              </a:lnSpc>
              <a:spcBef>
                <a:spcPts val="6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p:txBody>
      </p:sp>
      <p:sp>
        <p:nvSpPr>
          <p:cNvPr id="39" name="Google Shape;39;p23"/>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3"/>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2" type="sldNum"/>
          </p:nvPr>
        </p:nvSpPr>
        <p:spPr>
          <a:xfrm>
            <a:off x="3613001"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42" name="Google Shape;42;p23"/>
          <p:cNvCxnSpPr/>
          <p:nvPr/>
        </p:nvCxnSpPr>
        <p:spPr>
          <a:xfrm>
            <a:off x="423863" y="6087110"/>
            <a:ext cx="3799501"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1" name="Shape 201"/>
        <p:cNvGrpSpPr/>
        <p:nvPr/>
      </p:nvGrpSpPr>
      <p:grpSpPr>
        <a:xfrm>
          <a:off x="0" y="0"/>
          <a:ext cx="0" cy="0"/>
          <a:chOff x="0" y="0"/>
          <a:chExt cx="0" cy="0"/>
        </a:xfrm>
      </p:grpSpPr>
      <p:grpSp>
        <p:nvGrpSpPr>
          <p:cNvPr id="202" name="Google Shape;202;p31"/>
          <p:cNvGrpSpPr/>
          <p:nvPr/>
        </p:nvGrpSpPr>
        <p:grpSpPr>
          <a:xfrm>
            <a:off x="7717736" y="0"/>
            <a:ext cx="1426265" cy="6858000"/>
            <a:chOff x="10290315" y="0"/>
            <a:chExt cx="1901686" cy="6858000"/>
          </a:xfrm>
        </p:grpSpPr>
        <p:sp>
          <p:nvSpPr>
            <p:cNvPr id="203" name="Google Shape;203;p31"/>
            <p:cNvSpPr/>
            <p:nvPr/>
          </p:nvSpPr>
          <p:spPr>
            <a:xfrm>
              <a:off x="10290315"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4" name="Google Shape;204;p31"/>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5" name="Google Shape;205;p31"/>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6" name="Google Shape;206;p31"/>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7" name="Google Shape;207;p31"/>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8" name="Google Shape;208;p31"/>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09" name="Google Shape;209;p31"/>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10" name="Google Shape;210;p31"/>
          <p:cNvSpPr txBox="1"/>
          <p:nvPr>
            <p:ph type="title"/>
          </p:nvPr>
        </p:nvSpPr>
        <p:spPr>
          <a:xfrm>
            <a:off x="423863" y="770890"/>
            <a:ext cx="2707487" cy="138912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31"/>
          <p:cNvSpPr/>
          <p:nvPr>
            <p:ph idx="2" type="pic"/>
          </p:nvPr>
        </p:nvSpPr>
        <p:spPr>
          <a:xfrm>
            <a:off x="3917879" y="890817"/>
            <a:ext cx="4545102" cy="4870411"/>
          </a:xfrm>
          <a:prstGeom prst="rect">
            <a:avLst/>
          </a:prstGeom>
          <a:solidFill>
            <a:schemeClr val="lt2"/>
          </a:solidFill>
          <a:ln>
            <a:noFill/>
          </a:ln>
        </p:spPr>
      </p:sp>
      <p:sp>
        <p:nvSpPr>
          <p:cNvPr id="212" name="Google Shape;212;p31"/>
          <p:cNvSpPr txBox="1"/>
          <p:nvPr>
            <p:ph idx="1" type="body"/>
          </p:nvPr>
        </p:nvSpPr>
        <p:spPr>
          <a:xfrm>
            <a:off x="423863" y="2160017"/>
            <a:ext cx="2707487" cy="36012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75"/>
              </a:spcBef>
              <a:spcAft>
                <a:spcPts val="0"/>
              </a:spcAft>
              <a:buClr>
                <a:schemeClr val="dk1"/>
              </a:buClr>
              <a:buSzPts val="1200"/>
              <a:buNone/>
              <a:defRPr sz="1200"/>
            </a:lvl1pPr>
            <a:lvl2pPr indent="-228600" lvl="1" marL="914400" algn="l">
              <a:lnSpc>
                <a:spcPct val="100000"/>
              </a:lnSpc>
              <a:spcBef>
                <a:spcPts val="675"/>
              </a:spcBef>
              <a:spcAft>
                <a:spcPts val="0"/>
              </a:spcAft>
              <a:buClr>
                <a:schemeClr val="dk1"/>
              </a:buClr>
              <a:buSzPts val="1050"/>
              <a:buNone/>
              <a:defRPr sz="1050"/>
            </a:lvl2pPr>
            <a:lvl3pPr indent="-228600" lvl="2" marL="1371600" algn="l">
              <a:lnSpc>
                <a:spcPct val="100000"/>
              </a:lnSpc>
              <a:spcBef>
                <a:spcPts val="675"/>
              </a:spcBef>
              <a:spcAft>
                <a:spcPts val="0"/>
              </a:spcAft>
              <a:buClr>
                <a:schemeClr val="dk1"/>
              </a:buClr>
              <a:buSzPts val="900"/>
              <a:buNone/>
              <a:defRPr sz="900"/>
            </a:lvl3pPr>
            <a:lvl4pPr indent="-228600" lvl="3" marL="1828800" algn="l">
              <a:lnSpc>
                <a:spcPct val="100000"/>
              </a:lnSpc>
              <a:spcBef>
                <a:spcPts val="675"/>
              </a:spcBef>
              <a:spcAft>
                <a:spcPts val="0"/>
              </a:spcAft>
              <a:buClr>
                <a:schemeClr val="dk1"/>
              </a:buClr>
              <a:buSzPts val="750"/>
              <a:buNone/>
              <a:defRPr sz="750"/>
            </a:lvl4pPr>
            <a:lvl5pPr indent="-228600" lvl="4" marL="2286000" algn="l">
              <a:lnSpc>
                <a:spcPct val="100000"/>
              </a:lnSpc>
              <a:spcBef>
                <a:spcPts val="6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13" name="Google Shape;213;p31"/>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1"/>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1"/>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216" name="Google Shape;216;p31"/>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7" name="Shape 217"/>
        <p:cNvGrpSpPr/>
        <p:nvPr/>
      </p:nvGrpSpPr>
      <p:grpSpPr>
        <a:xfrm>
          <a:off x="0" y="0"/>
          <a:ext cx="0" cy="0"/>
          <a:chOff x="0" y="0"/>
          <a:chExt cx="0" cy="0"/>
        </a:xfrm>
      </p:grpSpPr>
      <p:grpSp>
        <p:nvGrpSpPr>
          <p:cNvPr id="218" name="Google Shape;218;p32"/>
          <p:cNvGrpSpPr/>
          <p:nvPr/>
        </p:nvGrpSpPr>
        <p:grpSpPr>
          <a:xfrm>
            <a:off x="6696396" y="0"/>
            <a:ext cx="2447604" cy="6858000"/>
            <a:chOff x="8928528" y="0"/>
            <a:chExt cx="3263472" cy="6858000"/>
          </a:xfrm>
        </p:grpSpPr>
        <p:sp>
          <p:nvSpPr>
            <p:cNvPr id="219" name="Google Shape;219;p32"/>
            <p:cNvSpPr/>
            <p:nvPr/>
          </p:nvSpPr>
          <p:spPr>
            <a:xfrm>
              <a:off x="8928528" y="4918120"/>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0" name="Google Shape;220;p32"/>
            <p:cNvSpPr/>
            <p:nvPr/>
          </p:nvSpPr>
          <p:spPr>
            <a:xfrm>
              <a:off x="8928528" y="0"/>
              <a:ext cx="1130724" cy="565573"/>
            </a:xfrm>
            <a:custGeom>
              <a:rect b="b" l="l" r="r" t="t"/>
              <a:pathLst>
                <a:path extrusionOk="0" h="565573" w="1130724">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1" name="Google Shape;221;p32"/>
            <p:cNvSpPr/>
            <p:nvPr/>
          </p:nvSpPr>
          <p:spPr>
            <a:xfrm>
              <a:off x="10291391" y="6292417"/>
              <a:ext cx="1130724" cy="565583"/>
            </a:xfrm>
            <a:custGeom>
              <a:rect b="b" l="l" r="r" t="t"/>
              <a:pathLst>
                <a:path extrusionOk="0" h="565583" w="1130724">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2" name="Google Shape;222;p32"/>
            <p:cNvSpPr/>
            <p:nvPr/>
          </p:nvSpPr>
          <p:spPr>
            <a:xfrm>
              <a:off x="10291392" y="3549390"/>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3" name="Google Shape;223;p32"/>
            <p:cNvSpPr/>
            <p:nvPr/>
          </p:nvSpPr>
          <p:spPr>
            <a:xfrm>
              <a:off x="10291392" y="2177876"/>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4" name="Google Shape;224;p32"/>
            <p:cNvSpPr/>
            <p:nvPr/>
          </p:nvSpPr>
          <p:spPr>
            <a:xfrm>
              <a:off x="10291392" y="806363"/>
              <a:ext cx="1130724" cy="113072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5" name="Google Shape;225;p32"/>
            <p:cNvSpPr/>
            <p:nvPr/>
          </p:nvSpPr>
          <p:spPr>
            <a:xfrm>
              <a:off x="10291392"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6" name="Google Shape;226;p32"/>
            <p:cNvSpPr/>
            <p:nvPr/>
          </p:nvSpPr>
          <p:spPr>
            <a:xfrm>
              <a:off x="11654256" y="6295201"/>
              <a:ext cx="537744" cy="562799"/>
            </a:xfrm>
            <a:custGeom>
              <a:rect b="b" l="l" r="r" t="t"/>
              <a:pathLst>
                <a:path extrusionOk="0" h="562799" w="537744">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7" name="Google Shape;227;p32"/>
            <p:cNvSpPr/>
            <p:nvPr/>
          </p:nvSpPr>
          <p:spPr>
            <a:xfrm>
              <a:off x="11654256" y="4923687"/>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8" name="Google Shape;228;p32"/>
            <p:cNvSpPr/>
            <p:nvPr/>
          </p:nvSpPr>
          <p:spPr>
            <a:xfrm>
              <a:off x="11654256" y="3552173"/>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29" name="Google Shape;229;p32"/>
            <p:cNvSpPr/>
            <p:nvPr/>
          </p:nvSpPr>
          <p:spPr>
            <a:xfrm>
              <a:off x="11654256" y="2180659"/>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30" name="Google Shape;230;p32"/>
            <p:cNvSpPr/>
            <p:nvPr/>
          </p:nvSpPr>
          <p:spPr>
            <a:xfrm>
              <a:off x="11654256" y="809146"/>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31" name="Google Shape;231;p32"/>
            <p:cNvSpPr/>
            <p:nvPr/>
          </p:nvSpPr>
          <p:spPr>
            <a:xfrm>
              <a:off x="11654256" y="0"/>
              <a:ext cx="537744" cy="562788"/>
            </a:xfrm>
            <a:custGeom>
              <a:rect b="b" l="l" r="r" t="t"/>
              <a:pathLst>
                <a:path extrusionOk="0" h="562788" w="537744">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32" name="Google Shape;232;p32"/>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32"/>
          <p:cNvSpPr txBox="1"/>
          <p:nvPr>
            <p:ph idx="1" type="body"/>
          </p:nvPr>
        </p:nvSpPr>
        <p:spPr>
          <a:xfrm rot="5400000">
            <a:off x="1374195" y="1209684"/>
            <a:ext cx="3601212" cy="55018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Clr>
                <a:schemeClr val="dk1"/>
              </a:buClr>
              <a:buSzPts val="1800"/>
              <a:buChar char="•"/>
              <a:defRPr/>
            </a:lvl1pPr>
            <a:lvl2pPr indent="-342900" lvl="1" marL="914400" algn="l">
              <a:lnSpc>
                <a:spcPct val="100000"/>
              </a:lnSpc>
              <a:spcBef>
                <a:spcPts val="675"/>
              </a:spcBef>
              <a:spcAft>
                <a:spcPts val="0"/>
              </a:spcAft>
              <a:buClr>
                <a:schemeClr val="dk1"/>
              </a:buClr>
              <a:buSzPts val="1800"/>
              <a:buChar char="•"/>
              <a:defRPr/>
            </a:lvl2pPr>
            <a:lvl3pPr indent="-342900" lvl="2" marL="1371600" algn="l">
              <a:lnSpc>
                <a:spcPct val="100000"/>
              </a:lnSpc>
              <a:spcBef>
                <a:spcPts val="675"/>
              </a:spcBef>
              <a:spcAft>
                <a:spcPts val="0"/>
              </a:spcAft>
              <a:buClr>
                <a:schemeClr val="dk1"/>
              </a:buClr>
              <a:buSzPts val="1800"/>
              <a:buChar char="•"/>
              <a:defRPr/>
            </a:lvl3pPr>
            <a:lvl4pPr indent="-342900" lvl="3" marL="1828800" algn="l">
              <a:lnSpc>
                <a:spcPct val="100000"/>
              </a:lnSpc>
              <a:spcBef>
                <a:spcPts val="675"/>
              </a:spcBef>
              <a:spcAft>
                <a:spcPts val="0"/>
              </a:spcAft>
              <a:buClr>
                <a:schemeClr val="dk1"/>
              </a:buClr>
              <a:buSzPts val="1800"/>
              <a:buChar char="•"/>
              <a:defRPr/>
            </a:lvl4pPr>
            <a:lvl5pPr indent="-342900" lvl="4" marL="2286000" algn="l">
              <a:lnSpc>
                <a:spcPct val="100000"/>
              </a:lnSpc>
              <a:spcBef>
                <a:spcPts val="6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4" name="Google Shape;234;p32"/>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32"/>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32"/>
          <p:cNvSpPr txBox="1"/>
          <p:nvPr>
            <p:ph idx="12" type="sldNum"/>
          </p:nvPr>
        </p:nvSpPr>
        <p:spPr>
          <a:xfrm>
            <a:off x="5314860"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237" name="Google Shape;237;p32"/>
          <p:cNvCxnSpPr/>
          <p:nvPr/>
        </p:nvCxnSpPr>
        <p:spPr>
          <a:xfrm>
            <a:off x="423862" y="6087110"/>
            <a:ext cx="550136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8" name="Shape 238"/>
        <p:cNvGrpSpPr/>
        <p:nvPr/>
      </p:nvGrpSpPr>
      <p:grpSpPr>
        <a:xfrm>
          <a:off x="0" y="0"/>
          <a:ext cx="0" cy="0"/>
          <a:chOff x="0" y="0"/>
          <a:chExt cx="0" cy="0"/>
        </a:xfrm>
      </p:grpSpPr>
      <p:grpSp>
        <p:nvGrpSpPr>
          <p:cNvPr id="239" name="Google Shape;239;p33"/>
          <p:cNvGrpSpPr/>
          <p:nvPr/>
        </p:nvGrpSpPr>
        <p:grpSpPr>
          <a:xfrm>
            <a:off x="7717736" y="0"/>
            <a:ext cx="1426265" cy="6858000"/>
            <a:chOff x="10290315" y="0"/>
            <a:chExt cx="1901686" cy="6858000"/>
          </a:xfrm>
        </p:grpSpPr>
        <p:sp>
          <p:nvSpPr>
            <p:cNvPr id="240" name="Google Shape;240;p33"/>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1" name="Google Shape;241;p33"/>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2" name="Google Shape;242;p33"/>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3" name="Google Shape;243;p33"/>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4" name="Google Shape;244;p33"/>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5" name="Google Shape;245;p33"/>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46" name="Google Shape;246;p33"/>
          <p:cNvSpPr txBox="1"/>
          <p:nvPr>
            <p:ph type="title"/>
          </p:nvPr>
        </p:nvSpPr>
        <p:spPr>
          <a:xfrm rot="5400000">
            <a:off x="5170963" y="2518239"/>
            <a:ext cx="4784598" cy="170138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33"/>
          <p:cNvSpPr txBox="1"/>
          <p:nvPr>
            <p:ph idx="1" type="body"/>
          </p:nvPr>
        </p:nvSpPr>
        <p:spPr>
          <a:xfrm rot="5400000">
            <a:off x="1130586" y="269908"/>
            <a:ext cx="4784598" cy="619804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Clr>
                <a:schemeClr val="dk1"/>
              </a:buClr>
              <a:buSzPts val="1800"/>
              <a:buChar char="•"/>
              <a:defRPr/>
            </a:lvl1pPr>
            <a:lvl2pPr indent="-342900" lvl="1" marL="914400" algn="l">
              <a:lnSpc>
                <a:spcPct val="100000"/>
              </a:lnSpc>
              <a:spcBef>
                <a:spcPts val="675"/>
              </a:spcBef>
              <a:spcAft>
                <a:spcPts val="0"/>
              </a:spcAft>
              <a:buClr>
                <a:schemeClr val="dk1"/>
              </a:buClr>
              <a:buSzPts val="1800"/>
              <a:buChar char="•"/>
              <a:defRPr/>
            </a:lvl2pPr>
            <a:lvl3pPr indent="-342900" lvl="2" marL="1371600" algn="l">
              <a:lnSpc>
                <a:spcPct val="100000"/>
              </a:lnSpc>
              <a:spcBef>
                <a:spcPts val="675"/>
              </a:spcBef>
              <a:spcAft>
                <a:spcPts val="0"/>
              </a:spcAft>
              <a:buClr>
                <a:schemeClr val="dk1"/>
              </a:buClr>
              <a:buSzPts val="1800"/>
              <a:buChar char="•"/>
              <a:defRPr/>
            </a:lvl3pPr>
            <a:lvl4pPr indent="-342900" lvl="3" marL="1828800" algn="l">
              <a:lnSpc>
                <a:spcPct val="100000"/>
              </a:lnSpc>
              <a:spcBef>
                <a:spcPts val="675"/>
              </a:spcBef>
              <a:spcAft>
                <a:spcPts val="0"/>
              </a:spcAft>
              <a:buClr>
                <a:schemeClr val="dk1"/>
              </a:buClr>
              <a:buSzPts val="1800"/>
              <a:buChar char="•"/>
              <a:defRPr/>
            </a:lvl4pPr>
            <a:lvl5pPr indent="-342900" lvl="4" marL="2286000" algn="l">
              <a:lnSpc>
                <a:spcPct val="100000"/>
              </a:lnSpc>
              <a:spcBef>
                <a:spcPts val="6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8" name="Google Shape;248;p33"/>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33"/>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3"/>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251" name="Google Shape;251;p33"/>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grpSp>
        <p:nvGrpSpPr>
          <p:cNvPr id="50" name="Google Shape;50;p24"/>
          <p:cNvGrpSpPr/>
          <p:nvPr/>
        </p:nvGrpSpPr>
        <p:grpSpPr>
          <a:xfrm>
            <a:off x="6696396" y="0"/>
            <a:ext cx="2447604" cy="6858000"/>
            <a:chOff x="8928528" y="0"/>
            <a:chExt cx="3263472" cy="6858000"/>
          </a:xfrm>
        </p:grpSpPr>
        <p:sp>
          <p:nvSpPr>
            <p:cNvPr id="51" name="Google Shape;51;p24"/>
            <p:cNvSpPr/>
            <p:nvPr/>
          </p:nvSpPr>
          <p:spPr>
            <a:xfrm>
              <a:off x="8928528"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2" name="Google Shape;52;p24"/>
            <p:cNvSpPr/>
            <p:nvPr/>
          </p:nvSpPr>
          <p:spPr>
            <a:xfrm>
              <a:off x="8928528" y="0"/>
              <a:ext cx="1130724" cy="565573"/>
            </a:xfrm>
            <a:custGeom>
              <a:rect b="b" l="l" r="r" t="t"/>
              <a:pathLst>
                <a:path extrusionOk="0" h="565573" w="1130724">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3" name="Google Shape;53;p24"/>
            <p:cNvSpPr/>
            <p:nvPr/>
          </p:nvSpPr>
          <p:spPr>
            <a:xfrm>
              <a:off x="10291391" y="6292417"/>
              <a:ext cx="1130724" cy="565583"/>
            </a:xfrm>
            <a:custGeom>
              <a:rect b="b" l="l" r="r" t="t"/>
              <a:pathLst>
                <a:path extrusionOk="0" h="565583" w="1130724">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4" name="Google Shape;54;p24"/>
            <p:cNvSpPr/>
            <p:nvPr/>
          </p:nvSpPr>
          <p:spPr>
            <a:xfrm>
              <a:off x="10291392" y="3549390"/>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5" name="Google Shape;55;p24"/>
            <p:cNvSpPr/>
            <p:nvPr/>
          </p:nvSpPr>
          <p:spPr>
            <a:xfrm>
              <a:off x="10291392" y="2177876"/>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6" name="Google Shape;56;p24"/>
            <p:cNvSpPr/>
            <p:nvPr/>
          </p:nvSpPr>
          <p:spPr>
            <a:xfrm>
              <a:off x="10291392" y="806363"/>
              <a:ext cx="1130724" cy="113072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7" name="Google Shape;57;p24"/>
            <p:cNvSpPr/>
            <p:nvPr/>
          </p:nvSpPr>
          <p:spPr>
            <a:xfrm>
              <a:off x="10291392"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8" name="Google Shape;58;p24"/>
            <p:cNvSpPr/>
            <p:nvPr/>
          </p:nvSpPr>
          <p:spPr>
            <a:xfrm>
              <a:off x="11654256" y="6295201"/>
              <a:ext cx="537744" cy="562799"/>
            </a:xfrm>
            <a:custGeom>
              <a:rect b="b" l="l" r="r" t="t"/>
              <a:pathLst>
                <a:path extrusionOk="0" h="562799" w="537744">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9" name="Google Shape;59;p24"/>
            <p:cNvSpPr/>
            <p:nvPr/>
          </p:nvSpPr>
          <p:spPr>
            <a:xfrm>
              <a:off x="11654256" y="4923687"/>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0" name="Google Shape;60;p24"/>
            <p:cNvSpPr/>
            <p:nvPr/>
          </p:nvSpPr>
          <p:spPr>
            <a:xfrm>
              <a:off x="11654256" y="3552173"/>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1" name="Google Shape;61;p24"/>
            <p:cNvSpPr/>
            <p:nvPr/>
          </p:nvSpPr>
          <p:spPr>
            <a:xfrm>
              <a:off x="11654256" y="2180659"/>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2" name="Google Shape;62;p24"/>
            <p:cNvSpPr/>
            <p:nvPr/>
          </p:nvSpPr>
          <p:spPr>
            <a:xfrm>
              <a:off x="11654256" y="809146"/>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3" name="Google Shape;63;p24"/>
            <p:cNvSpPr/>
            <p:nvPr/>
          </p:nvSpPr>
          <p:spPr>
            <a:xfrm>
              <a:off x="11654256" y="0"/>
              <a:ext cx="537744" cy="562788"/>
            </a:xfrm>
            <a:custGeom>
              <a:rect b="b" l="l" r="r" t="t"/>
              <a:pathLst>
                <a:path extrusionOk="0" h="562788" w="537744">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64" name="Google Shape;64;p24"/>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4"/>
          <p:cNvSpPr txBox="1"/>
          <p:nvPr>
            <p:ph idx="1" type="body"/>
          </p:nvPr>
        </p:nvSpPr>
        <p:spPr>
          <a:xfrm>
            <a:off x="423863" y="2160016"/>
            <a:ext cx="5501876" cy="360121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Clr>
                <a:schemeClr val="dk1"/>
              </a:buClr>
              <a:buSzPts val="1800"/>
              <a:buChar char="•"/>
              <a:defRPr/>
            </a:lvl1pPr>
            <a:lvl2pPr indent="-342900" lvl="1" marL="914400" algn="l">
              <a:lnSpc>
                <a:spcPct val="100000"/>
              </a:lnSpc>
              <a:spcBef>
                <a:spcPts val="675"/>
              </a:spcBef>
              <a:spcAft>
                <a:spcPts val="0"/>
              </a:spcAft>
              <a:buClr>
                <a:schemeClr val="dk1"/>
              </a:buClr>
              <a:buSzPts val="1800"/>
              <a:buChar char="•"/>
              <a:defRPr/>
            </a:lvl2pPr>
            <a:lvl3pPr indent="-342900" lvl="2" marL="1371600" algn="l">
              <a:lnSpc>
                <a:spcPct val="100000"/>
              </a:lnSpc>
              <a:spcBef>
                <a:spcPts val="675"/>
              </a:spcBef>
              <a:spcAft>
                <a:spcPts val="0"/>
              </a:spcAft>
              <a:buClr>
                <a:schemeClr val="dk1"/>
              </a:buClr>
              <a:buSzPts val="1800"/>
              <a:buChar char="•"/>
              <a:defRPr/>
            </a:lvl3pPr>
            <a:lvl4pPr indent="-342900" lvl="3" marL="1828800" algn="l">
              <a:lnSpc>
                <a:spcPct val="100000"/>
              </a:lnSpc>
              <a:spcBef>
                <a:spcPts val="675"/>
              </a:spcBef>
              <a:spcAft>
                <a:spcPts val="0"/>
              </a:spcAft>
              <a:buClr>
                <a:schemeClr val="dk1"/>
              </a:buClr>
              <a:buSzPts val="1800"/>
              <a:buChar char="•"/>
              <a:defRPr/>
            </a:lvl4pPr>
            <a:lvl5pPr indent="-342900" lvl="4" marL="2286000" algn="l">
              <a:lnSpc>
                <a:spcPct val="100000"/>
              </a:lnSpc>
              <a:spcBef>
                <a:spcPts val="6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 name="Google Shape;66;p24"/>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2" type="sldNum"/>
          </p:nvPr>
        </p:nvSpPr>
        <p:spPr>
          <a:xfrm>
            <a:off x="5315377"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69" name="Google Shape;69;p24"/>
          <p:cNvCxnSpPr/>
          <p:nvPr/>
        </p:nvCxnSpPr>
        <p:spPr>
          <a:xfrm>
            <a:off x="423863" y="6087110"/>
            <a:ext cx="5501876"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grpSp>
        <p:nvGrpSpPr>
          <p:cNvPr id="71" name="Google Shape;71;p22"/>
          <p:cNvGrpSpPr/>
          <p:nvPr/>
        </p:nvGrpSpPr>
        <p:grpSpPr>
          <a:xfrm>
            <a:off x="4651041" y="1"/>
            <a:ext cx="4492959" cy="6858001"/>
            <a:chOff x="6201388" y="0"/>
            <a:chExt cx="5990612" cy="6858001"/>
          </a:xfrm>
        </p:grpSpPr>
        <p:sp>
          <p:nvSpPr>
            <p:cNvPr id="72" name="Google Shape;72;p22"/>
            <p:cNvSpPr/>
            <p:nvPr/>
          </p:nvSpPr>
          <p:spPr>
            <a:xfrm>
              <a:off x="6201388"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3" name="Google Shape;73;p22"/>
            <p:cNvSpPr/>
            <p:nvPr/>
          </p:nvSpPr>
          <p:spPr>
            <a:xfrm>
              <a:off x="6201389" y="1"/>
              <a:ext cx="1130725" cy="565575"/>
            </a:xfrm>
            <a:custGeom>
              <a:rect b="b" l="l" r="r" t="t"/>
              <a:pathLst>
                <a:path extrusionOk="0" h="565575" w="113072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4" name="Google Shape;74;p22"/>
            <p:cNvSpPr/>
            <p:nvPr/>
          </p:nvSpPr>
          <p:spPr>
            <a:xfrm>
              <a:off x="7564255" y="6292426"/>
              <a:ext cx="1130723" cy="565575"/>
            </a:xfrm>
            <a:custGeom>
              <a:rect b="b" l="l" r="r" t="t"/>
              <a:pathLst>
                <a:path extrusionOk="0" h="565575" w="1130723">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5" name="Google Shape;75;p22"/>
            <p:cNvSpPr/>
            <p:nvPr/>
          </p:nvSpPr>
          <p:spPr>
            <a:xfrm>
              <a:off x="7564253"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6" name="Google Shape;76;p22"/>
            <p:cNvSpPr/>
            <p:nvPr/>
          </p:nvSpPr>
          <p:spPr>
            <a:xfrm>
              <a:off x="7564253" y="2177881"/>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7" name="Google Shape;77;p22"/>
            <p:cNvSpPr/>
            <p:nvPr/>
          </p:nvSpPr>
          <p:spPr>
            <a:xfrm>
              <a:off x="7564253" y="80636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8" name="Google Shape;78;p22"/>
            <p:cNvSpPr/>
            <p:nvPr/>
          </p:nvSpPr>
          <p:spPr>
            <a:xfrm>
              <a:off x="7564254" y="1"/>
              <a:ext cx="1130725" cy="565575"/>
            </a:xfrm>
            <a:custGeom>
              <a:rect b="b" l="l" r="r" t="t"/>
              <a:pathLst>
                <a:path extrusionOk="0" h="565575" w="113072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79" name="Google Shape;79;p22"/>
            <p:cNvSpPr/>
            <p:nvPr/>
          </p:nvSpPr>
          <p:spPr>
            <a:xfrm>
              <a:off x="8927118" y="6292426"/>
              <a:ext cx="1130724" cy="565575"/>
            </a:xfrm>
            <a:custGeom>
              <a:rect b="b" l="l" r="r" t="t"/>
              <a:pathLst>
                <a:path extrusionOk="0" h="565575" w="1130724">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0" name="Google Shape;80;p22"/>
            <p:cNvSpPr/>
            <p:nvPr/>
          </p:nvSpPr>
          <p:spPr>
            <a:xfrm>
              <a:off x="8927118" y="4920911"/>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1" name="Google Shape;81;p22"/>
            <p:cNvSpPr/>
            <p:nvPr/>
          </p:nvSpPr>
          <p:spPr>
            <a:xfrm>
              <a:off x="8927118" y="354939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2" name="Google Shape;82;p22"/>
            <p:cNvSpPr/>
            <p:nvPr/>
          </p:nvSpPr>
          <p:spPr>
            <a:xfrm>
              <a:off x="8927118" y="217788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3" name="Google Shape;83;p22"/>
            <p:cNvSpPr/>
            <p:nvPr/>
          </p:nvSpPr>
          <p:spPr>
            <a:xfrm>
              <a:off x="8927118" y="80636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4" name="Google Shape;84;p22"/>
            <p:cNvSpPr/>
            <p:nvPr/>
          </p:nvSpPr>
          <p:spPr>
            <a:xfrm>
              <a:off x="8927117" y="0"/>
              <a:ext cx="1130726" cy="565576"/>
            </a:xfrm>
            <a:custGeom>
              <a:rect b="b" l="l" r="r" t="t"/>
              <a:pathLst>
                <a:path extrusionOk="0" h="565576" w="113072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5" name="Google Shape;85;p22"/>
            <p:cNvSpPr/>
            <p:nvPr/>
          </p:nvSpPr>
          <p:spPr>
            <a:xfrm>
              <a:off x="10289984" y="6292426"/>
              <a:ext cx="1130724" cy="565575"/>
            </a:xfrm>
            <a:custGeom>
              <a:rect b="b" l="l" r="r" t="t"/>
              <a:pathLst>
                <a:path extrusionOk="0" h="565575" w="1130724">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6" name="Google Shape;86;p22"/>
            <p:cNvSpPr/>
            <p:nvPr/>
          </p:nvSpPr>
          <p:spPr>
            <a:xfrm>
              <a:off x="10289984" y="492091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7" name="Google Shape;87;p22"/>
            <p:cNvSpPr/>
            <p:nvPr/>
          </p:nvSpPr>
          <p:spPr>
            <a:xfrm>
              <a:off x="10289984"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8" name="Google Shape;88;p22"/>
            <p:cNvSpPr/>
            <p:nvPr/>
          </p:nvSpPr>
          <p:spPr>
            <a:xfrm>
              <a:off x="10289984" y="80636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 name="Google Shape;89;p22"/>
            <p:cNvSpPr/>
            <p:nvPr/>
          </p:nvSpPr>
          <p:spPr>
            <a:xfrm>
              <a:off x="10289983" y="0"/>
              <a:ext cx="1130726" cy="565576"/>
            </a:xfrm>
            <a:custGeom>
              <a:rect b="b" l="l" r="r" t="t"/>
              <a:pathLst>
                <a:path extrusionOk="0" h="565576" w="113072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 name="Google Shape;90;p22"/>
            <p:cNvSpPr/>
            <p:nvPr/>
          </p:nvSpPr>
          <p:spPr>
            <a:xfrm>
              <a:off x="11652854" y="6295069"/>
              <a:ext cx="539146" cy="562931"/>
            </a:xfrm>
            <a:custGeom>
              <a:rect b="b" l="l" r="r" t="t"/>
              <a:pathLst>
                <a:path extrusionOk="0" h="562931" w="539146">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 name="Google Shape;91;p22"/>
            <p:cNvSpPr/>
            <p:nvPr/>
          </p:nvSpPr>
          <p:spPr>
            <a:xfrm>
              <a:off x="11652853" y="4923555"/>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2" name="Google Shape;92;p22"/>
            <p:cNvSpPr/>
            <p:nvPr/>
          </p:nvSpPr>
          <p:spPr>
            <a:xfrm>
              <a:off x="11652853" y="3552039"/>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 name="Google Shape;93;p22"/>
            <p:cNvSpPr/>
            <p:nvPr/>
          </p:nvSpPr>
          <p:spPr>
            <a:xfrm>
              <a:off x="11652853" y="2180524"/>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 name="Google Shape;94;p22"/>
            <p:cNvSpPr/>
            <p:nvPr/>
          </p:nvSpPr>
          <p:spPr>
            <a:xfrm>
              <a:off x="11652853" y="809010"/>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 name="Google Shape;95;p22"/>
            <p:cNvSpPr/>
            <p:nvPr/>
          </p:nvSpPr>
          <p:spPr>
            <a:xfrm>
              <a:off x="11652853" y="1"/>
              <a:ext cx="539147" cy="562933"/>
            </a:xfrm>
            <a:custGeom>
              <a:rect b="b" l="l" r="r" t="t"/>
              <a:pathLst>
                <a:path extrusionOk="0" h="562933" w="539147">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96" name="Google Shape;96;p22"/>
          <p:cNvSpPr txBox="1"/>
          <p:nvPr>
            <p:ph type="ctrTitle"/>
          </p:nvPr>
        </p:nvSpPr>
        <p:spPr>
          <a:xfrm>
            <a:off x="423863" y="768335"/>
            <a:ext cx="3799501" cy="286640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2"/>
          <p:cNvSpPr txBox="1"/>
          <p:nvPr>
            <p:ph idx="1" type="subTitle"/>
          </p:nvPr>
        </p:nvSpPr>
        <p:spPr>
          <a:xfrm>
            <a:off x="423863" y="4283240"/>
            <a:ext cx="3799501" cy="147517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75"/>
              </a:spcBef>
              <a:spcAft>
                <a:spcPts val="0"/>
              </a:spcAft>
              <a:buClr>
                <a:schemeClr val="dk1"/>
              </a:buClr>
              <a:buSzPts val="1500"/>
              <a:buNone/>
              <a:defRPr sz="1500"/>
            </a:lvl1pPr>
            <a:lvl2pPr lvl="1" algn="ctr">
              <a:lnSpc>
                <a:spcPct val="100000"/>
              </a:lnSpc>
              <a:spcBef>
                <a:spcPts val="675"/>
              </a:spcBef>
              <a:spcAft>
                <a:spcPts val="0"/>
              </a:spcAft>
              <a:buClr>
                <a:schemeClr val="dk1"/>
              </a:buClr>
              <a:buSzPts val="1500"/>
              <a:buNone/>
              <a:defRPr sz="1500"/>
            </a:lvl2pPr>
            <a:lvl3pPr lvl="2" algn="ctr">
              <a:lnSpc>
                <a:spcPct val="100000"/>
              </a:lnSpc>
              <a:spcBef>
                <a:spcPts val="675"/>
              </a:spcBef>
              <a:spcAft>
                <a:spcPts val="0"/>
              </a:spcAft>
              <a:buClr>
                <a:schemeClr val="dk1"/>
              </a:buClr>
              <a:buSzPts val="1350"/>
              <a:buNone/>
              <a:defRPr sz="1350"/>
            </a:lvl3pPr>
            <a:lvl4pPr lvl="3" algn="ctr">
              <a:lnSpc>
                <a:spcPct val="100000"/>
              </a:lnSpc>
              <a:spcBef>
                <a:spcPts val="675"/>
              </a:spcBef>
              <a:spcAft>
                <a:spcPts val="0"/>
              </a:spcAft>
              <a:buClr>
                <a:schemeClr val="dk1"/>
              </a:buClr>
              <a:buSzPts val="1200"/>
              <a:buNone/>
              <a:defRPr sz="1200"/>
            </a:lvl4pPr>
            <a:lvl5pPr lvl="4" algn="ctr">
              <a:lnSpc>
                <a:spcPct val="100000"/>
              </a:lnSpc>
              <a:spcBef>
                <a:spcPts val="6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98" name="Google Shape;98;p22"/>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2"/>
          <p:cNvSpPr txBox="1"/>
          <p:nvPr>
            <p:ph idx="12" type="sldNum"/>
          </p:nvPr>
        </p:nvSpPr>
        <p:spPr>
          <a:xfrm>
            <a:off x="3613001"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01" name="Google Shape;101;p22"/>
          <p:cNvCxnSpPr/>
          <p:nvPr/>
        </p:nvCxnSpPr>
        <p:spPr>
          <a:xfrm>
            <a:off x="423863" y="6087110"/>
            <a:ext cx="3799501"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grpSp>
        <p:nvGrpSpPr>
          <p:cNvPr id="103" name="Google Shape;103;p25"/>
          <p:cNvGrpSpPr/>
          <p:nvPr/>
        </p:nvGrpSpPr>
        <p:grpSpPr>
          <a:xfrm>
            <a:off x="4651041" y="1"/>
            <a:ext cx="4492959" cy="6858001"/>
            <a:chOff x="6201388" y="0"/>
            <a:chExt cx="5990612" cy="6858001"/>
          </a:xfrm>
        </p:grpSpPr>
        <p:sp>
          <p:nvSpPr>
            <p:cNvPr id="104" name="Google Shape;104;p25"/>
            <p:cNvSpPr/>
            <p:nvPr/>
          </p:nvSpPr>
          <p:spPr>
            <a:xfrm>
              <a:off x="6201388"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5" name="Google Shape;105;p25"/>
            <p:cNvSpPr/>
            <p:nvPr/>
          </p:nvSpPr>
          <p:spPr>
            <a:xfrm>
              <a:off x="6201389" y="1"/>
              <a:ext cx="1130725" cy="565575"/>
            </a:xfrm>
            <a:custGeom>
              <a:rect b="b" l="l" r="r" t="t"/>
              <a:pathLst>
                <a:path extrusionOk="0" h="565575" w="113072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6" name="Google Shape;106;p25"/>
            <p:cNvSpPr/>
            <p:nvPr/>
          </p:nvSpPr>
          <p:spPr>
            <a:xfrm>
              <a:off x="7564255" y="6292426"/>
              <a:ext cx="1130723" cy="565575"/>
            </a:xfrm>
            <a:custGeom>
              <a:rect b="b" l="l" r="r" t="t"/>
              <a:pathLst>
                <a:path extrusionOk="0" h="565575" w="1130723">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7" name="Google Shape;107;p25"/>
            <p:cNvSpPr/>
            <p:nvPr/>
          </p:nvSpPr>
          <p:spPr>
            <a:xfrm>
              <a:off x="7564253"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8" name="Google Shape;108;p25"/>
            <p:cNvSpPr/>
            <p:nvPr/>
          </p:nvSpPr>
          <p:spPr>
            <a:xfrm>
              <a:off x="7564253" y="2177881"/>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9" name="Google Shape;109;p25"/>
            <p:cNvSpPr/>
            <p:nvPr/>
          </p:nvSpPr>
          <p:spPr>
            <a:xfrm>
              <a:off x="7564253" y="80636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0" name="Google Shape;110;p25"/>
            <p:cNvSpPr/>
            <p:nvPr/>
          </p:nvSpPr>
          <p:spPr>
            <a:xfrm>
              <a:off x="7564254" y="1"/>
              <a:ext cx="1130725" cy="565575"/>
            </a:xfrm>
            <a:custGeom>
              <a:rect b="b" l="l" r="r" t="t"/>
              <a:pathLst>
                <a:path extrusionOk="0" h="565575" w="113072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1" name="Google Shape;111;p25"/>
            <p:cNvSpPr/>
            <p:nvPr/>
          </p:nvSpPr>
          <p:spPr>
            <a:xfrm>
              <a:off x="8927118" y="6292426"/>
              <a:ext cx="1130724" cy="565575"/>
            </a:xfrm>
            <a:custGeom>
              <a:rect b="b" l="l" r="r" t="t"/>
              <a:pathLst>
                <a:path extrusionOk="0" h="565575" w="1130724">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2" name="Google Shape;112;p25"/>
            <p:cNvSpPr/>
            <p:nvPr/>
          </p:nvSpPr>
          <p:spPr>
            <a:xfrm>
              <a:off x="8927118" y="4920911"/>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3" name="Google Shape;113;p25"/>
            <p:cNvSpPr/>
            <p:nvPr/>
          </p:nvSpPr>
          <p:spPr>
            <a:xfrm>
              <a:off x="8927118" y="3549396"/>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4" name="Google Shape;114;p25"/>
            <p:cNvSpPr/>
            <p:nvPr/>
          </p:nvSpPr>
          <p:spPr>
            <a:xfrm>
              <a:off x="8927118" y="217788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5" name="Google Shape;115;p25"/>
            <p:cNvSpPr/>
            <p:nvPr/>
          </p:nvSpPr>
          <p:spPr>
            <a:xfrm>
              <a:off x="8927118" y="80636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6" name="Google Shape;116;p25"/>
            <p:cNvSpPr/>
            <p:nvPr/>
          </p:nvSpPr>
          <p:spPr>
            <a:xfrm>
              <a:off x="8927117" y="0"/>
              <a:ext cx="1130726" cy="565576"/>
            </a:xfrm>
            <a:custGeom>
              <a:rect b="b" l="l" r="r" t="t"/>
              <a:pathLst>
                <a:path extrusionOk="0" h="565576" w="113072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7" name="Google Shape;117;p25"/>
            <p:cNvSpPr/>
            <p:nvPr/>
          </p:nvSpPr>
          <p:spPr>
            <a:xfrm>
              <a:off x="10289984" y="6292426"/>
              <a:ext cx="1130724" cy="565575"/>
            </a:xfrm>
            <a:custGeom>
              <a:rect b="b" l="l" r="r" t="t"/>
              <a:pathLst>
                <a:path extrusionOk="0" h="565575" w="1130724">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8" name="Google Shape;118;p25"/>
            <p:cNvSpPr/>
            <p:nvPr/>
          </p:nvSpPr>
          <p:spPr>
            <a:xfrm>
              <a:off x="10289984" y="4920911"/>
              <a:ext cx="1130725" cy="11307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9" name="Google Shape;119;p25"/>
            <p:cNvSpPr/>
            <p:nvPr/>
          </p:nvSpPr>
          <p:spPr>
            <a:xfrm>
              <a:off x="10289984" y="354939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 name="Google Shape;120;p25"/>
            <p:cNvSpPr/>
            <p:nvPr/>
          </p:nvSpPr>
          <p:spPr>
            <a:xfrm>
              <a:off x="10289984" y="806366"/>
              <a:ext cx="1130725" cy="113072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 name="Google Shape;121;p25"/>
            <p:cNvSpPr/>
            <p:nvPr/>
          </p:nvSpPr>
          <p:spPr>
            <a:xfrm>
              <a:off x="10289983" y="0"/>
              <a:ext cx="1130726" cy="565576"/>
            </a:xfrm>
            <a:custGeom>
              <a:rect b="b" l="l" r="r" t="t"/>
              <a:pathLst>
                <a:path extrusionOk="0" h="565576" w="113072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 name="Google Shape;122;p25"/>
            <p:cNvSpPr/>
            <p:nvPr/>
          </p:nvSpPr>
          <p:spPr>
            <a:xfrm>
              <a:off x="11652854" y="6295069"/>
              <a:ext cx="539146" cy="562931"/>
            </a:xfrm>
            <a:custGeom>
              <a:rect b="b" l="l" r="r" t="t"/>
              <a:pathLst>
                <a:path extrusionOk="0" h="562931" w="539146">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3" name="Google Shape;123;p25"/>
            <p:cNvSpPr/>
            <p:nvPr/>
          </p:nvSpPr>
          <p:spPr>
            <a:xfrm>
              <a:off x="11652853" y="4923555"/>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 name="Google Shape;124;p25"/>
            <p:cNvSpPr/>
            <p:nvPr/>
          </p:nvSpPr>
          <p:spPr>
            <a:xfrm>
              <a:off x="11652853" y="3552039"/>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 name="Google Shape;125;p25"/>
            <p:cNvSpPr/>
            <p:nvPr/>
          </p:nvSpPr>
          <p:spPr>
            <a:xfrm>
              <a:off x="11652853" y="2180524"/>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 name="Google Shape;126;p25"/>
            <p:cNvSpPr/>
            <p:nvPr/>
          </p:nvSpPr>
          <p:spPr>
            <a:xfrm>
              <a:off x="11652853" y="809010"/>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 name="Google Shape;127;p25"/>
            <p:cNvSpPr/>
            <p:nvPr/>
          </p:nvSpPr>
          <p:spPr>
            <a:xfrm>
              <a:off x="11652853" y="1"/>
              <a:ext cx="539147" cy="562933"/>
            </a:xfrm>
            <a:custGeom>
              <a:rect b="b" l="l" r="r" t="t"/>
              <a:pathLst>
                <a:path extrusionOk="0" h="562933" w="539147">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28" name="Google Shape;128;p25"/>
          <p:cNvSpPr txBox="1"/>
          <p:nvPr>
            <p:ph type="title"/>
          </p:nvPr>
        </p:nvSpPr>
        <p:spPr>
          <a:xfrm>
            <a:off x="423863" y="768351"/>
            <a:ext cx="3799501" cy="233476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5"/>
          <p:cNvSpPr txBox="1"/>
          <p:nvPr>
            <p:ph idx="1" type="body"/>
          </p:nvPr>
        </p:nvSpPr>
        <p:spPr>
          <a:xfrm>
            <a:off x="423863" y="4255454"/>
            <a:ext cx="3799501"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75"/>
              </a:spcBef>
              <a:spcAft>
                <a:spcPts val="0"/>
              </a:spcAft>
              <a:buClr>
                <a:srgbClr val="A5A5A5"/>
              </a:buClr>
              <a:buSzPts val="1800"/>
              <a:buNone/>
              <a:defRPr sz="1800">
                <a:solidFill>
                  <a:srgbClr val="A5A5A5"/>
                </a:solidFill>
              </a:defRPr>
            </a:lvl1pPr>
            <a:lvl2pPr indent="-228600" lvl="1" marL="914400" algn="l">
              <a:lnSpc>
                <a:spcPct val="100000"/>
              </a:lnSpc>
              <a:spcBef>
                <a:spcPts val="675"/>
              </a:spcBef>
              <a:spcAft>
                <a:spcPts val="0"/>
              </a:spcAft>
              <a:buClr>
                <a:srgbClr val="888888"/>
              </a:buClr>
              <a:buSzPts val="1500"/>
              <a:buNone/>
              <a:defRPr sz="1500">
                <a:solidFill>
                  <a:srgbClr val="888888"/>
                </a:solidFill>
              </a:defRPr>
            </a:lvl2pPr>
            <a:lvl3pPr indent="-228600" lvl="2" marL="1371600" algn="l">
              <a:lnSpc>
                <a:spcPct val="100000"/>
              </a:lnSpc>
              <a:spcBef>
                <a:spcPts val="675"/>
              </a:spcBef>
              <a:spcAft>
                <a:spcPts val="0"/>
              </a:spcAft>
              <a:buClr>
                <a:srgbClr val="888888"/>
              </a:buClr>
              <a:buSzPts val="1350"/>
              <a:buNone/>
              <a:defRPr sz="1350">
                <a:solidFill>
                  <a:srgbClr val="888888"/>
                </a:solidFill>
              </a:defRPr>
            </a:lvl3pPr>
            <a:lvl4pPr indent="-228600" lvl="3" marL="1828800" algn="l">
              <a:lnSpc>
                <a:spcPct val="100000"/>
              </a:lnSpc>
              <a:spcBef>
                <a:spcPts val="675"/>
              </a:spcBef>
              <a:spcAft>
                <a:spcPts val="0"/>
              </a:spcAft>
              <a:buClr>
                <a:srgbClr val="888888"/>
              </a:buClr>
              <a:buSzPts val="1200"/>
              <a:buNone/>
              <a:defRPr sz="1200">
                <a:solidFill>
                  <a:srgbClr val="888888"/>
                </a:solidFill>
              </a:defRPr>
            </a:lvl4pPr>
            <a:lvl5pPr indent="-228600" lvl="4" marL="2286000" algn="l">
              <a:lnSpc>
                <a:spcPct val="100000"/>
              </a:lnSpc>
              <a:spcBef>
                <a:spcPts val="6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30" name="Google Shape;130;p25"/>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5"/>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5"/>
          <p:cNvSpPr txBox="1"/>
          <p:nvPr>
            <p:ph idx="12" type="sldNum"/>
          </p:nvPr>
        </p:nvSpPr>
        <p:spPr>
          <a:xfrm>
            <a:off x="3613001"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33" name="Google Shape;133;p25"/>
          <p:cNvCxnSpPr/>
          <p:nvPr/>
        </p:nvCxnSpPr>
        <p:spPr>
          <a:xfrm>
            <a:off x="423863" y="6087110"/>
            <a:ext cx="3799501"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4" name="Shape 134"/>
        <p:cNvGrpSpPr/>
        <p:nvPr/>
      </p:nvGrpSpPr>
      <p:grpSpPr>
        <a:xfrm>
          <a:off x="0" y="0"/>
          <a:ext cx="0" cy="0"/>
          <a:chOff x="0" y="0"/>
          <a:chExt cx="0" cy="0"/>
        </a:xfrm>
      </p:grpSpPr>
      <p:grpSp>
        <p:nvGrpSpPr>
          <p:cNvPr id="135" name="Google Shape;135;p26"/>
          <p:cNvGrpSpPr/>
          <p:nvPr/>
        </p:nvGrpSpPr>
        <p:grpSpPr>
          <a:xfrm>
            <a:off x="7717736" y="0"/>
            <a:ext cx="1426265" cy="6858000"/>
            <a:chOff x="10290315" y="0"/>
            <a:chExt cx="1901686" cy="6858000"/>
          </a:xfrm>
        </p:grpSpPr>
        <p:sp>
          <p:nvSpPr>
            <p:cNvPr id="136" name="Google Shape;136;p26"/>
            <p:cNvSpPr/>
            <p:nvPr/>
          </p:nvSpPr>
          <p:spPr>
            <a:xfrm>
              <a:off x="10290315"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7" name="Google Shape;137;p26"/>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8" name="Google Shape;138;p26"/>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9" name="Google Shape;139;p26"/>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0" name="Google Shape;140;p26"/>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1" name="Google Shape;141;p26"/>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2" name="Google Shape;142;p26"/>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43" name="Google Shape;143;p26"/>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6"/>
          <p:cNvSpPr txBox="1"/>
          <p:nvPr>
            <p:ph idx="1" type="body"/>
          </p:nvPr>
        </p:nvSpPr>
        <p:spPr>
          <a:xfrm>
            <a:off x="422138" y="2365756"/>
            <a:ext cx="3929634" cy="339547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Clr>
                <a:schemeClr val="dk1"/>
              </a:buClr>
              <a:buSzPts val="1800"/>
              <a:buChar char="•"/>
              <a:defRPr/>
            </a:lvl1pPr>
            <a:lvl2pPr indent="-342900" lvl="1" marL="914400" algn="l">
              <a:lnSpc>
                <a:spcPct val="100000"/>
              </a:lnSpc>
              <a:spcBef>
                <a:spcPts val="675"/>
              </a:spcBef>
              <a:spcAft>
                <a:spcPts val="0"/>
              </a:spcAft>
              <a:buClr>
                <a:schemeClr val="dk1"/>
              </a:buClr>
              <a:buSzPts val="1800"/>
              <a:buChar char="•"/>
              <a:defRPr/>
            </a:lvl2pPr>
            <a:lvl3pPr indent="-342900" lvl="2" marL="1371600" algn="l">
              <a:lnSpc>
                <a:spcPct val="100000"/>
              </a:lnSpc>
              <a:spcBef>
                <a:spcPts val="675"/>
              </a:spcBef>
              <a:spcAft>
                <a:spcPts val="0"/>
              </a:spcAft>
              <a:buClr>
                <a:schemeClr val="dk1"/>
              </a:buClr>
              <a:buSzPts val="1800"/>
              <a:buChar char="•"/>
              <a:defRPr/>
            </a:lvl3pPr>
            <a:lvl4pPr indent="-342900" lvl="3" marL="1828800" algn="l">
              <a:lnSpc>
                <a:spcPct val="100000"/>
              </a:lnSpc>
              <a:spcBef>
                <a:spcPts val="675"/>
              </a:spcBef>
              <a:spcAft>
                <a:spcPts val="0"/>
              </a:spcAft>
              <a:buClr>
                <a:schemeClr val="dk1"/>
              </a:buClr>
              <a:buSzPts val="1800"/>
              <a:buChar char="•"/>
              <a:defRPr/>
            </a:lvl4pPr>
            <a:lvl5pPr indent="-342900" lvl="4" marL="2286000" algn="l">
              <a:lnSpc>
                <a:spcPct val="100000"/>
              </a:lnSpc>
              <a:spcBef>
                <a:spcPts val="6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26"/>
          <p:cNvSpPr txBox="1"/>
          <p:nvPr>
            <p:ph idx="2" type="body"/>
          </p:nvPr>
        </p:nvSpPr>
        <p:spPr>
          <a:xfrm>
            <a:off x="4792229" y="2365756"/>
            <a:ext cx="3929634" cy="339547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Clr>
                <a:schemeClr val="dk1"/>
              </a:buClr>
              <a:buSzPts val="1800"/>
              <a:buChar char="•"/>
              <a:defRPr/>
            </a:lvl1pPr>
            <a:lvl2pPr indent="-342900" lvl="1" marL="914400" algn="l">
              <a:lnSpc>
                <a:spcPct val="100000"/>
              </a:lnSpc>
              <a:spcBef>
                <a:spcPts val="675"/>
              </a:spcBef>
              <a:spcAft>
                <a:spcPts val="0"/>
              </a:spcAft>
              <a:buClr>
                <a:schemeClr val="dk1"/>
              </a:buClr>
              <a:buSzPts val="1800"/>
              <a:buChar char="•"/>
              <a:defRPr/>
            </a:lvl2pPr>
            <a:lvl3pPr indent="-342900" lvl="2" marL="1371600" algn="l">
              <a:lnSpc>
                <a:spcPct val="100000"/>
              </a:lnSpc>
              <a:spcBef>
                <a:spcPts val="675"/>
              </a:spcBef>
              <a:spcAft>
                <a:spcPts val="0"/>
              </a:spcAft>
              <a:buClr>
                <a:schemeClr val="dk1"/>
              </a:buClr>
              <a:buSzPts val="1800"/>
              <a:buChar char="•"/>
              <a:defRPr/>
            </a:lvl3pPr>
            <a:lvl4pPr indent="-342900" lvl="3" marL="1828800" algn="l">
              <a:lnSpc>
                <a:spcPct val="100000"/>
              </a:lnSpc>
              <a:spcBef>
                <a:spcPts val="675"/>
              </a:spcBef>
              <a:spcAft>
                <a:spcPts val="0"/>
              </a:spcAft>
              <a:buClr>
                <a:schemeClr val="dk1"/>
              </a:buClr>
              <a:buSzPts val="1800"/>
              <a:buChar char="•"/>
              <a:defRPr/>
            </a:lvl4pPr>
            <a:lvl5pPr indent="-342900" lvl="4" marL="2286000" algn="l">
              <a:lnSpc>
                <a:spcPct val="100000"/>
              </a:lnSpc>
              <a:spcBef>
                <a:spcPts val="6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6" name="Google Shape;146;p26"/>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6"/>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6"/>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49" name="Google Shape;149;p26"/>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0" name="Shape 150"/>
        <p:cNvGrpSpPr/>
        <p:nvPr/>
      </p:nvGrpSpPr>
      <p:grpSpPr>
        <a:xfrm>
          <a:off x="0" y="0"/>
          <a:ext cx="0" cy="0"/>
          <a:chOff x="0" y="0"/>
          <a:chExt cx="0" cy="0"/>
        </a:xfrm>
      </p:grpSpPr>
      <p:grpSp>
        <p:nvGrpSpPr>
          <p:cNvPr id="151" name="Google Shape;151;p27"/>
          <p:cNvGrpSpPr/>
          <p:nvPr/>
        </p:nvGrpSpPr>
        <p:grpSpPr>
          <a:xfrm>
            <a:off x="7717736" y="0"/>
            <a:ext cx="1426265" cy="6858000"/>
            <a:chOff x="10290315" y="0"/>
            <a:chExt cx="1901686" cy="6858000"/>
          </a:xfrm>
        </p:grpSpPr>
        <p:sp>
          <p:nvSpPr>
            <p:cNvPr id="152" name="Google Shape;152;p27"/>
            <p:cNvSpPr/>
            <p:nvPr/>
          </p:nvSpPr>
          <p:spPr>
            <a:xfrm>
              <a:off x="10290315"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3" name="Google Shape;153;p27"/>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4" name="Google Shape;154;p27"/>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5" name="Google Shape;155;p27"/>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6" name="Google Shape;156;p27"/>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7" name="Google Shape;157;p27"/>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8" name="Google Shape;158;p27"/>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59" name="Google Shape;159;p27"/>
          <p:cNvSpPr txBox="1"/>
          <p:nvPr>
            <p:ph type="title"/>
          </p:nvPr>
        </p:nvSpPr>
        <p:spPr>
          <a:xfrm>
            <a:off x="425196" y="768096"/>
            <a:ext cx="5500116" cy="127101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7"/>
          <p:cNvSpPr txBox="1"/>
          <p:nvPr>
            <p:ph idx="1" type="body"/>
          </p:nvPr>
        </p:nvSpPr>
        <p:spPr>
          <a:xfrm>
            <a:off x="421612" y="2365756"/>
            <a:ext cx="392963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75"/>
              </a:spcBef>
              <a:spcAft>
                <a:spcPts val="0"/>
              </a:spcAft>
              <a:buClr>
                <a:schemeClr val="dk1"/>
              </a:buClr>
              <a:buSzPts val="1800"/>
              <a:buNone/>
              <a:defRPr b="1" sz="1800"/>
            </a:lvl1pPr>
            <a:lvl2pPr indent="-228600" lvl="1" marL="914400" algn="l">
              <a:lnSpc>
                <a:spcPct val="100000"/>
              </a:lnSpc>
              <a:spcBef>
                <a:spcPts val="675"/>
              </a:spcBef>
              <a:spcAft>
                <a:spcPts val="0"/>
              </a:spcAft>
              <a:buClr>
                <a:schemeClr val="dk1"/>
              </a:buClr>
              <a:buSzPts val="1500"/>
              <a:buNone/>
              <a:defRPr b="1" sz="1500"/>
            </a:lvl2pPr>
            <a:lvl3pPr indent="-228600" lvl="2" marL="1371600" algn="l">
              <a:lnSpc>
                <a:spcPct val="100000"/>
              </a:lnSpc>
              <a:spcBef>
                <a:spcPts val="675"/>
              </a:spcBef>
              <a:spcAft>
                <a:spcPts val="0"/>
              </a:spcAft>
              <a:buClr>
                <a:schemeClr val="dk1"/>
              </a:buClr>
              <a:buSzPts val="1350"/>
              <a:buNone/>
              <a:defRPr b="1" sz="1350"/>
            </a:lvl3pPr>
            <a:lvl4pPr indent="-228600" lvl="3" marL="1828800" algn="l">
              <a:lnSpc>
                <a:spcPct val="100000"/>
              </a:lnSpc>
              <a:spcBef>
                <a:spcPts val="675"/>
              </a:spcBef>
              <a:spcAft>
                <a:spcPts val="0"/>
              </a:spcAft>
              <a:buClr>
                <a:schemeClr val="dk1"/>
              </a:buClr>
              <a:buSzPts val="1200"/>
              <a:buNone/>
              <a:defRPr b="1" sz="1200"/>
            </a:lvl4pPr>
            <a:lvl5pPr indent="-228600" lvl="4" marL="2286000" algn="l">
              <a:lnSpc>
                <a:spcPct val="100000"/>
              </a:lnSpc>
              <a:spcBef>
                <a:spcPts val="6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1" name="Google Shape;161;p27"/>
          <p:cNvSpPr txBox="1"/>
          <p:nvPr>
            <p:ph idx="2" type="body"/>
          </p:nvPr>
        </p:nvSpPr>
        <p:spPr>
          <a:xfrm>
            <a:off x="421612" y="3189669"/>
            <a:ext cx="3929634" cy="2571557"/>
          </a:xfrm>
          <a:prstGeom prst="rect">
            <a:avLst/>
          </a:prstGeom>
          <a:noFill/>
          <a:ln>
            <a:noFill/>
          </a:ln>
        </p:spPr>
        <p:txBody>
          <a:bodyPr anchorCtr="0" anchor="t" bIns="45700" lIns="91425" spcFirstLastPara="1" rIns="91425" wrap="square" tIns="45700">
            <a:normAutofit/>
          </a:bodyPr>
          <a:lstStyle>
            <a:lvl1pPr indent="-323850" lvl="0" marL="457200" algn="l">
              <a:lnSpc>
                <a:spcPct val="100000"/>
              </a:lnSpc>
              <a:spcBef>
                <a:spcPts val="675"/>
              </a:spcBef>
              <a:spcAft>
                <a:spcPts val="0"/>
              </a:spcAft>
              <a:buClr>
                <a:schemeClr val="dk1"/>
              </a:buClr>
              <a:buSzPts val="1500"/>
              <a:buChar char="•"/>
              <a:defRPr sz="1500"/>
            </a:lvl1pPr>
            <a:lvl2pPr indent="-314325" lvl="1" marL="914400" algn="l">
              <a:lnSpc>
                <a:spcPct val="100000"/>
              </a:lnSpc>
              <a:spcBef>
                <a:spcPts val="675"/>
              </a:spcBef>
              <a:spcAft>
                <a:spcPts val="0"/>
              </a:spcAft>
              <a:buClr>
                <a:schemeClr val="dk1"/>
              </a:buClr>
              <a:buSzPts val="1350"/>
              <a:buChar char="•"/>
              <a:defRPr sz="1350"/>
            </a:lvl2pPr>
            <a:lvl3pPr indent="-304800" lvl="2" marL="1371600" algn="l">
              <a:lnSpc>
                <a:spcPct val="100000"/>
              </a:lnSpc>
              <a:spcBef>
                <a:spcPts val="675"/>
              </a:spcBef>
              <a:spcAft>
                <a:spcPts val="0"/>
              </a:spcAft>
              <a:buClr>
                <a:schemeClr val="dk1"/>
              </a:buClr>
              <a:buSzPts val="1200"/>
              <a:buChar char="•"/>
              <a:defRPr sz="1200"/>
            </a:lvl3pPr>
            <a:lvl4pPr indent="-295275" lvl="3" marL="1828800" algn="l">
              <a:lnSpc>
                <a:spcPct val="100000"/>
              </a:lnSpc>
              <a:spcBef>
                <a:spcPts val="675"/>
              </a:spcBef>
              <a:spcAft>
                <a:spcPts val="0"/>
              </a:spcAft>
              <a:buClr>
                <a:schemeClr val="dk1"/>
              </a:buClr>
              <a:buSzPts val="1050"/>
              <a:buChar char="•"/>
              <a:defRPr sz="1050"/>
            </a:lvl4pPr>
            <a:lvl5pPr indent="-295275" lvl="4" marL="2286000" algn="l">
              <a:lnSpc>
                <a:spcPct val="100000"/>
              </a:lnSpc>
              <a:spcBef>
                <a:spcPts val="675"/>
              </a:spcBef>
              <a:spcAft>
                <a:spcPts val="0"/>
              </a:spcAft>
              <a:buClr>
                <a:schemeClr val="dk1"/>
              </a:buClr>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p27"/>
          <p:cNvSpPr txBox="1"/>
          <p:nvPr>
            <p:ph idx="3" type="body"/>
          </p:nvPr>
        </p:nvSpPr>
        <p:spPr>
          <a:xfrm>
            <a:off x="4787300" y="2365756"/>
            <a:ext cx="392963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75"/>
              </a:spcBef>
              <a:spcAft>
                <a:spcPts val="0"/>
              </a:spcAft>
              <a:buClr>
                <a:schemeClr val="dk1"/>
              </a:buClr>
              <a:buSzPts val="1800"/>
              <a:buNone/>
              <a:defRPr b="1" sz="1800"/>
            </a:lvl1pPr>
            <a:lvl2pPr indent="-228600" lvl="1" marL="914400" algn="l">
              <a:lnSpc>
                <a:spcPct val="100000"/>
              </a:lnSpc>
              <a:spcBef>
                <a:spcPts val="675"/>
              </a:spcBef>
              <a:spcAft>
                <a:spcPts val="0"/>
              </a:spcAft>
              <a:buClr>
                <a:schemeClr val="dk1"/>
              </a:buClr>
              <a:buSzPts val="1500"/>
              <a:buNone/>
              <a:defRPr b="1" sz="1500"/>
            </a:lvl2pPr>
            <a:lvl3pPr indent="-228600" lvl="2" marL="1371600" algn="l">
              <a:lnSpc>
                <a:spcPct val="100000"/>
              </a:lnSpc>
              <a:spcBef>
                <a:spcPts val="675"/>
              </a:spcBef>
              <a:spcAft>
                <a:spcPts val="0"/>
              </a:spcAft>
              <a:buClr>
                <a:schemeClr val="dk1"/>
              </a:buClr>
              <a:buSzPts val="1350"/>
              <a:buNone/>
              <a:defRPr b="1" sz="1350"/>
            </a:lvl3pPr>
            <a:lvl4pPr indent="-228600" lvl="3" marL="1828800" algn="l">
              <a:lnSpc>
                <a:spcPct val="100000"/>
              </a:lnSpc>
              <a:spcBef>
                <a:spcPts val="675"/>
              </a:spcBef>
              <a:spcAft>
                <a:spcPts val="0"/>
              </a:spcAft>
              <a:buClr>
                <a:schemeClr val="dk1"/>
              </a:buClr>
              <a:buSzPts val="1200"/>
              <a:buNone/>
              <a:defRPr b="1" sz="1200"/>
            </a:lvl4pPr>
            <a:lvl5pPr indent="-228600" lvl="4" marL="2286000" algn="l">
              <a:lnSpc>
                <a:spcPct val="100000"/>
              </a:lnSpc>
              <a:spcBef>
                <a:spcPts val="6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3" name="Google Shape;163;p27"/>
          <p:cNvSpPr txBox="1"/>
          <p:nvPr>
            <p:ph idx="4" type="body"/>
          </p:nvPr>
        </p:nvSpPr>
        <p:spPr>
          <a:xfrm>
            <a:off x="4787300" y="3189669"/>
            <a:ext cx="3929634" cy="2571557"/>
          </a:xfrm>
          <a:prstGeom prst="rect">
            <a:avLst/>
          </a:prstGeom>
          <a:noFill/>
          <a:ln>
            <a:noFill/>
          </a:ln>
        </p:spPr>
        <p:txBody>
          <a:bodyPr anchorCtr="0" anchor="t" bIns="45700" lIns="91425" spcFirstLastPara="1" rIns="91425" wrap="square" tIns="45700">
            <a:normAutofit/>
          </a:bodyPr>
          <a:lstStyle>
            <a:lvl1pPr indent="-323850" lvl="0" marL="457200" algn="l">
              <a:lnSpc>
                <a:spcPct val="100000"/>
              </a:lnSpc>
              <a:spcBef>
                <a:spcPts val="675"/>
              </a:spcBef>
              <a:spcAft>
                <a:spcPts val="0"/>
              </a:spcAft>
              <a:buClr>
                <a:schemeClr val="dk1"/>
              </a:buClr>
              <a:buSzPts val="1500"/>
              <a:buChar char="•"/>
              <a:defRPr sz="1500"/>
            </a:lvl1pPr>
            <a:lvl2pPr indent="-314325" lvl="1" marL="914400" algn="l">
              <a:lnSpc>
                <a:spcPct val="100000"/>
              </a:lnSpc>
              <a:spcBef>
                <a:spcPts val="675"/>
              </a:spcBef>
              <a:spcAft>
                <a:spcPts val="0"/>
              </a:spcAft>
              <a:buClr>
                <a:schemeClr val="dk1"/>
              </a:buClr>
              <a:buSzPts val="1350"/>
              <a:buChar char="•"/>
              <a:defRPr sz="1350"/>
            </a:lvl2pPr>
            <a:lvl3pPr indent="-304800" lvl="2" marL="1371600" algn="l">
              <a:lnSpc>
                <a:spcPct val="100000"/>
              </a:lnSpc>
              <a:spcBef>
                <a:spcPts val="675"/>
              </a:spcBef>
              <a:spcAft>
                <a:spcPts val="0"/>
              </a:spcAft>
              <a:buClr>
                <a:schemeClr val="dk1"/>
              </a:buClr>
              <a:buSzPts val="1200"/>
              <a:buChar char="•"/>
              <a:defRPr sz="1200"/>
            </a:lvl3pPr>
            <a:lvl4pPr indent="-295275" lvl="3" marL="1828800" algn="l">
              <a:lnSpc>
                <a:spcPct val="100000"/>
              </a:lnSpc>
              <a:spcBef>
                <a:spcPts val="675"/>
              </a:spcBef>
              <a:spcAft>
                <a:spcPts val="0"/>
              </a:spcAft>
              <a:buClr>
                <a:schemeClr val="dk1"/>
              </a:buClr>
              <a:buSzPts val="1050"/>
              <a:buChar char="•"/>
              <a:defRPr sz="1050"/>
            </a:lvl4pPr>
            <a:lvl5pPr indent="-295275" lvl="4" marL="2286000" algn="l">
              <a:lnSpc>
                <a:spcPct val="100000"/>
              </a:lnSpc>
              <a:spcBef>
                <a:spcPts val="675"/>
              </a:spcBef>
              <a:spcAft>
                <a:spcPts val="0"/>
              </a:spcAft>
              <a:buClr>
                <a:schemeClr val="dk1"/>
              </a:buClr>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4" name="Google Shape;164;p27"/>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7"/>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7"/>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67" name="Google Shape;167;p27"/>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grpSp>
        <p:nvGrpSpPr>
          <p:cNvPr id="169" name="Google Shape;169;p28"/>
          <p:cNvGrpSpPr/>
          <p:nvPr/>
        </p:nvGrpSpPr>
        <p:grpSpPr>
          <a:xfrm>
            <a:off x="7717736" y="0"/>
            <a:ext cx="1426265" cy="6858000"/>
            <a:chOff x="10290315" y="0"/>
            <a:chExt cx="1901686" cy="6858000"/>
          </a:xfrm>
        </p:grpSpPr>
        <p:sp>
          <p:nvSpPr>
            <p:cNvPr id="170" name="Google Shape;170;p28"/>
            <p:cNvSpPr/>
            <p:nvPr/>
          </p:nvSpPr>
          <p:spPr>
            <a:xfrm>
              <a:off x="10290315"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1" name="Google Shape;171;p28"/>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2" name="Google Shape;172;p28"/>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3" name="Google Shape;173;p28"/>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4" name="Google Shape;174;p28"/>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5" name="Google Shape;175;p28"/>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6" name="Google Shape;176;p28"/>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77" name="Google Shape;177;p28"/>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8"/>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8"/>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8"/>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181" name="Google Shape;181;p28"/>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9"/>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9"/>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9"/>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6" name="Shape 186"/>
        <p:cNvGrpSpPr/>
        <p:nvPr/>
      </p:nvGrpSpPr>
      <p:grpSpPr>
        <a:xfrm>
          <a:off x="0" y="0"/>
          <a:ext cx="0" cy="0"/>
          <a:chOff x="0" y="0"/>
          <a:chExt cx="0" cy="0"/>
        </a:xfrm>
      </p:grpSpPr>
      <p:grpSp>
        <p:nvGrpSpPr>
          <p:cNvPr id="187" name="Google Shape;187;p30"/>
          <p:cNvGrpSpPr/>
          <p:nvPr/>
        </p:nvGrpSpPr>
        <p:grpSpPr>
          <a:xfrm>
            <a:off x="7717736" y="0"/>
            <a:ext cx="1426265" cy="6858000"/>
            <a:chOff x="10290315" y="0"/>
            <a:chExt cx="1901686" cy="6858000"/>
          </a:xfrm>
        </p:grpSpPr>
        <p:sp>
          <p:nvSpPr>
            <p:cNvPr id="188" name="Google Shape;188;p30"/>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89" name="Google Shape;189;p30"/>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90" name="Google Shape;190;p30"/>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91" name="Google Shape;191;p30"/>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92" name="Google Shape;192;p30"/>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93" name="Google Shape;193;p30"/>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94" name="Google Shape;194;p30"/>
          <p:cNvSpPr txBox="1"/>
          <p:nvPr>
            <p:ph type="title"/>
          </p:nvPr>
        </p:nvSpPr>
        <p:spPr>
          <a:xfrm>
            <a:off x="423863" y="764974"/>
            <a:ext cx="2707487" cy="139504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30"/>
          <p:cNvSpPr txBox="1"/>
          <p:nvPr>
            <p:ph idx="1" type="body"/>
          </p:nvPr>
        </p:nvSpPr>
        <p:spPr>
          <a:xfrm>
            <a:off x="3828624" y="770890"/>
            <a:ext cx="4584388" cy="480057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675"/>
              </a:spcBef>
              <a:spcAft>
                <a:spcPts val="0"/>
              </a:spcAft>
              <a:buClr>
                <a:schemeClr val="dk1"/>
              </a:buClr>
              <a:buSzPts val="2100"/>
              <a:buChar char="•"/>
              <a:defRPr sz="2100"/>
            </a:lvl1pPr>
            <a:lvl2pPr indent="-342900" lvl="1" marL="914400" algn="l">
              <a:lnSpc>
                <a:spcPct val="100000"/>
              </a:lnSpc>
              <a:spcBef>
                <a:spcPts val="675"/>
              </a:spcBef>
              <a:spcAft>
                <a:spcPts val="0"/>
              </a:spcAft>
              <a:buClr>
                <a:schemeClr val="dk1"/>
              </a:buClr>
              <a:buSzPts val="1800"/>
              <a:buChar char="•"/>
              <a:defRPr sz="1800"/>
            </a:lvl2pPr>
            <a:lvl3pPr indent="-323850" lvl="2" marL="1371600" algn="l">
              <a:lnSpc>
                <a:spcPct val="100000"/>
              </a:lnSpc>
              <a:spcBef>
                <a:spcPts val="675"/>
              </a:spcBef>
              <a:spcAft>
                <a:spcPts val="0"/>
              </a:spcAft>
              <a:buClr>
                <a:schemeClr val="dk1"/>
              </a:buClr>
              <a:buSzPts val="1500"/>
              <a:buChar char="•"/>
              <a:defRPr sz="1500"/>
            </a:lvl3pPr>
            <a:lvl4pPr indent="-314325" lvl="3" marL="1828800" algn="l">
              <a:lnSpc>
                <a:spcPct val="100000"/>
              </a:lnSpc>
              <a:spcBef>
                <a:spcPts val="675"/>
              </a:spcBef>
              <a:spcAft>
                <a:spcPts val="0"/>
              </a:spcAft>
              <a:buClr>
                <a:schemeClr val="dk1"/>
              </a:buClr>
              <a:buSzPts val="1350"/>
              <a:buChar char="•"/>
              <a:defRPr sz="1350"/>
            </a:lvl4pPr>
            <a:lvl5pPr indent="-304800" lvl="4" marL="2286000" algn="l">
              <a:lnSpc>
                <a:spcPct val="100000"/>
              </a:lnSpc>
              <a:spcBef>
                <a:spcPts val="675"/>
              </a:spcBef>
              <a:spcAft>
                <a:spcPts val="0"/>
              </a:spcAft>
              <a:buClr>
                <a:schemeClr val="dk1"/>
              </a:buClr>
              <a:buSzPts val="1200"/>
              <a:buChar char="•"/>
              <a:defRPr sz="12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96" name="Google Shape;196;p30"/>
          <p:cNvSpPr txBox="1"/>
          <p:nvPr>
            <p:ph idx="2" type="body"/>
          </p:nvPr>
        </p:nvSpPr>
        <p:spPr>
          <a:xfrm>
            <a:off x="423863" y="2160016"/>
            <a:ext cx="2707487" cy="370897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75"/>
              </a:spcBef>
              <a:spcAft>
                <a:spcPts val="0"/>
              </a:spcAft>
              <a:buClr>
                <a:schemeClr val="dk1"/>
              </a:buClr>
              <a:buSzPts val="1200"/>
              <a:buNone/>
              <a:defRPr sz="1200"/>
            </a:lvl1pPr>
            <a:lvl2pPr indent="-228600" lvl="1" marL="914400" algn="l">
              <a:lnSpc>
                <a:spcPct val="100000"/>
              </a:lnSpc>
              <a:spcBef>
                <a:spcPts val="675"/>
              </a:spcBef>
              <a:spcAft>
                <a:spcPts val="0"/>
              </a:spcAft>
              <a:buClr>
                <a:schemeClr val="dk1"/>
              </a:buClr>
              <a:buSzPts val="1050"/>
              <a:buNone/>
              <a:defRPr sz="1050"/>
            </a:lvl2pPr>
            <a:lvl3pPr indent="-228600" lvl="2" marL="1371600" algn="l">
              <a:lnSpc>
                <a:spcPct val="100000"/>
              </a:lnSpc>
              <a:spcBef>
                <a:spcPts val="675"/>
              </a:spcBef>
              <a:spcAft>
                <a:spcPts val="0"/>
              </a:spcAft>
              <a:buClr>
                <a:schemeClr val="dk1"/>
              </a:buClr>
              <a:buSzPts val="900"/>
              <a:buNone/>
              <a:defRPr sz="900"/>
            </a:lvl3pPr>
            <a:lvl4pPr indent="-228600" lvl="3" marL="1828800" algn="l">
              <a:lnSpc>
                <a:spcPct val="100000"/>
              </a:lnSpc>
              <a:spcBef>
                <a:spcPts val="675"/>
              </a:spcBef>
              <a:spcAft>
                <a:spcPts val="0"/>
              </a:spcAft>
              <a:buClr>
                <a:schemeClr val="dk1"/>
              </a:buClr>
              <a:buSzPts val="750"/>
              <a:buNone/>
              <a:defRPr sz="750"/>
            </a:lvl4pPr>
            <a:lvl5pPr indent="-228600" lvl="4" marL="2286000" algn="l">
              <a:lnSpc>
                <a:spcPct val="100000"/>
              </a:lnSpc>
              <a:spcBef>
                <a:spcPts val="6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97" name="Google Shape;197;p30"/>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30"/>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0"/>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cxnSp>
        <p:nvCxnSpPr>
          <p:cNvPr id="200" name="Google Shape;200;p30"/>
          <p:cNvCxnSpPr/>
          <p:nvPr/>
        </p:nvCxnSpPr>
        <p:spPr>
          <a:xfrm>
            <a:off x="423863"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423863" y="2160016"/>
            <a:ext cx="5501876" cy="36012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675"/>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23850" lvl="1" marL="914400" marR="0" rtl="0" algn="l">
              <a:lnSpc>
                <a:spcPct val="100000"/>
              </a:lnSpc>
              <a:spcBef>
                <a:spcPts val="675"/>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4325" lvl="2" marL="1371600" marR="0" rtl="0" algn="l">
              <a:lnSpc>
                <a:spcPct val="100000"/>
              </a:lnSpc>
              <a:spcBef>
                <a:spcPts val="6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3pPr>
            <a:lvl4pPr indent="-304800" lvl="3" marL="1828800" marR="0" rtl="0" algn="l">
              <a:lnSpc>
                <a:spcPct val="100000"/>
              </a:lnSpc>
              <a:spcBef>
                <a:spcPts val="675"/>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295275" lvl="4" marL="2286000" marR="0" rtl="0" algn="l">
              <a:lnSpc>
                <a:spcPct val="100000"/>
              </a:lnSpc>
              <a:spcBef>
                <a:spcPts val="675"/>
              </a:spcBef>
              <a:spcAft>
                <a:spcPts val="0"/>
              </a:spcAft>
              <a:buClr>
                <a:schemeClr val="lt1"/>
              </a:buClr>
              <a:buSzPts val="1050"/>
              <a:buFont typeface="Arial"/>
              <a:buChar char="•"/>
              <a:defRPr b="0" i="0" sz="105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rial"/>
                <a:ea typeface="Arial"/>
                <a:cs typeface="Arial"/>
                <a:sym typeface="Arial"/>
              </a:defRPr>
            </a:lvl9pPr>
          </a:lstStyle>
          <a:p/>
        </p:txBody>
      </p:sp>
      <p:sp>
        <p:nvSpPr>
          <p:cNvPr id="8" name="Google Shape;8;p21"/>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p21"/>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21"/>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 name="Shape 43"/>
        <p:cNvGrpSpPr/>
        <p:nvPr/>
      </p:nvGrpSpPr>
      <p:grpSpPr>
        <a:xfrm>
          <a:off x="0" y="0"/>
          <a:ext cx="0" cy="0"/>
          <a:chOff x="0" y="0"/>
          <a:chExt cx="0" cy="0"/>
        </a:xfrm>
      </p:grpSpPr>
      <p:sp>
        <p:nvSpPr>
          <p:cNvPr id="44" name="Google Shape;44;p20"/>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20"/>
          <p:cNvSpPr txBox="1"/>
          <p:nvPr>
            <p:ph idx="1" type="body"/>
          </p:nvPr>
        </p:nvSpPr>
        <p:spPr>
          <a:xfrm>
            <a:off x="423863" y="2160016"/>
            <a:ext cx="5501876" cy="36012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6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lnSpc>
                <a:spcPct val="100000"/>
              </a:lnSpc>
              <a:spcBef>
                <a:spcPts val="6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lnSpc>
                <a:spcPct val="100000"/>
              </a:lnSpc>
              <a:spcBef>
                <a:spcPts val="6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04800" lvl="3" marL="1828800" marR="0" rtl="0" algn="l">
              <a:lnSpc>
                <a:spcPct val="100000"/>
              </a:lnSpc>
              <a:spcBef>
                <a:spcPts val="675"/>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5275" lvl="4" marL="2286000" marR="0" rtl="0" algn="l">
              <a:lnSpc>
                <a:spcPct val="100000"/>
              </a:lnSpc>
              <a:spcBef>
                <a:spcPts val="675"/>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6" name="Google Shape;46;p20"/>
          <p:cNvSpPr txBox="1"/>
          <p:nvPr>
            <p:ph idx="10" type="dt"/>
          </p:nvPr>
        </p:nvSpPr>
        <p:spPr>
          <a:xfrm>
            <a:off x="425196" y="457201"/>
            <a:ext cx="270615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 name="Google Shape;47;p20"/>
          <p:cNvSpPr txBox="1"/>
          <p:nvPr>
            <p:ph idx="11" type="ftr"/>
          </p:nvPr>
        </p:nvSpPr>
        <p:spPr>
          <a:xfrm>
            <a:off x="423863" y="6141086"/>
            <a:ext cx="270615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88"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Google Shape;48;p20"/>
          <p:cNvSpPr txBox="1"/>
          <p:nvPr>
            <p:ph idx="12" type="sldNum"/>
          </p:nvPr>
        </p:nvSpPr>
        <p:spPr>
          <a:xfrm>
            <a:off x="8107259" y="6141086"/>
            <a:ext cx="6103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88"/>
              <a:buFont typeface="Arial"/>
              <a:buNone/>
              <a:defRPr b="0" i="0" sz="788"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portal.azure.com/#home" TargetMode="External"/><Relationship Id="rId4" Type="http://schemas.openxmlformats.org/officeDocument/2006/relationships/hyperlink" Target="https://docs.microsoft.com/en-us/azure/storage/blobs/data-lake-storage-integrate-with-services-tutorials" TargetMode="External"/><Relationship Id="rId5" Type="http://schemas.openxmlformats.org/officeDocument/2006/relationships/hyperlink" Target="https://docs.microsoft.com/en-us/azure/databricks/" TargetMode="External"/><Relationship Id="rId6" Type="http://schemas.openxmlformats.org/officeDocument/2006/relationships/hyperlink" Target="https://github.com/yokawasa/databricks-notebooks" TargetMode="External"/><Relationship Id="rId7" Type="http://schemas.openxmlformats.org/officeDocument/2006/relationships/hyperlink" Target="https://pages.databricks.com/rs/094-YMS-629/images/financial-fraud-detection-decision-tree.html?_gl=1*bhh03z*_gcl_aw*R0NMLjE2MzY3ODQwNjUuQ2p3S0NBaUF2cmlNQmhBdUVpd0E4Q3M1bFQ0MzhHXzdxVlhDVlpEbDZweTJjbWZSelN5QW9nX3FPdG5IQU42REdlYTlpZ0N2Y2VzeTVob0NkR1lRQXZEX0J3RQ..&amp;_ga=2.149365055.804811361.1636783981-2142540367.1636783981&amp;_gac=1.14254789.1636784066.CjwKCAiAvriMBhAuEiwA8Cs5lT438G_7qVXCVZDl6py2cmfRzSyAog_qOtnHAN6DGea9igCvcesy5hoCdGYQAvD_Bw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arthengine.google.com/" TargetMode="Externa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youtube.com/watch?v=kIYHGkSb-fU&amp;t=22s" TargetMode="External"/><Relationship Id="rId4" Type="http://schemas.openxmlformats.org/officeDocument/2006/relationships/image" Target="../media/image15.jpg"/><Relationship Id="rId5"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9.jp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evelopers.google.com/earth-engine/tutorials/tutorials" TargetMode="External"/><Relationship Id="rId4" Type="http://schemas.openxmlformats.org/officeDocument/2006/relationships/hyperlink" Target="https://developers.google.com/earth-engine/tutorials/tutorials" TargetMode="External"/><Relationship Id="rId5" Type="http://schemas.openxmlformats.org/officeDocument/2006/relationships/hyperlink" Target="https://developers.google.com/earth-engine/datasets/catalog/COPERNICUS_S2_SR" TargetMode="External"/><Relationship Id="rId6" Type="http://schemas.openxmlformats.org/officeDocument/2006/relationships/hyperlink" Target="https://code.earthengine.google.com/?scriptPath=Examples%3ADatasets%2FCOPERNICUS_S2_SR" TargetMode="External"/><Relationship Id="rId7" Type="http://schemas.openxmlformats.org/officeDocument/2006/relationships/hyperlink" Target="https://forum.step.esa.int/t/google-earth-engine-calculating-the-ndvi-from-sentinel-2/501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s.wikipedia.org/wiki/Escalabilidad" TargetMode="External"/><Relationship Id="rId4" Type="http://schemas.openxmlformats.org/officeDocument/2006/relationships/hyperlink" Target="https://es.wikipedia.org/w/index.php?title=Elasticidad_(Computaci%C3%B3n_en_la_nube)&amp;action=edit&amp;redlink=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forbes.com/sites/bobevans1/2017/11/07/the-top-5-cloud-computing-vendors-1-microsoft-2-amazon-3-ibm-4-salesforce-5-sap/#7c2b6b0a6f2e" TargetMode="External"/><Relationship Id="rId4" Type="http://schemas.openxmlformats.org/officeDocument/2006/relationships/hyperlink" Target="https://azure.microsoft.com/es-es/" TargetMode="External"/><Relationship Id="rId9" Type="http://schemas.openxmlformats.org/officeDocument/2006/relationships/image" Target="../media/image8.png"/><Relationship Id="rId5" Type="http://schemas.openxmlformats.org/officeDocument/2006/relationships/hyperlink" Target="https://aws.amazon.com/es/" TargetMode="External"/><Relationship Id="rId6" Type="http://schemas.openxmlformats.org/officeDocument/2006/relationships/hyperlink" Target="https://www.ibm.com/uk-en/services" TargetMode="External"/><Relationship Id="rId7" Type="http://schemas.openxmlformats.org/officeDocument/2006/relationships/image" Target="../media/image9.jp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salesforce.com/es/?ir=1" TargetMode="External"/><Relationship Id="rId4" Type="http://schemas.openxmlformats.org/officeDocument/2006/relationships/hyperlink" Target="https://www.sap.com/index.html" TargetMode="External"/><Relationship Id="rId5" Type="http://schemas.openxmlformats.org/officeDocument/2006/relationships/hyperlink" Target="https://www.threepoints.com/es/master-en-big-data-y-analytics" TargetMode="External"/><Relationship Id="rId6" Type="http://schemas.openxmlformats.org/officeDocument/2006/relationships/image" Target="../media/image1.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nytimes.com/" TargetMode="External"/><Relationship Id="rId4" Type="http://schemas.openxmlformats.org/officeDocument/2006/relationships/hyperlink" Target="https://www.ge.com/" TargetMode="External"/><Relationship Id="rId5" Type="http://schemas.openxmlformats.org/officeDocument/2006/relationships/image" Target="../media/image4.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netflix.com/es/" TargetMode="External"/><Relationship Id="rId4" Type="http://schemas.openxmlformats.org/officeDocument/2006/relationships/hyperlink" Target="https://www.adidas.com/" TargetMode="External"/><Relationship Id="rId5" Type="http://schemas.openxmlformats.org/officeDocument/2006/relationships/hyperlink" Target="https://www.mercedesamgf1.com/en/" TargetMode="External"/><Relationship Id="rId6" Type="http://schemas.openxmlformats.org/officeDocument/2006/relationships/hyperlink" Target="https://www.spotify.com/es/" TargetMode="External"/><Relationship Id="rId7" Type="http://schemas.openxmlformats.org/officeDocument/2006/relationships/hyperlink" Target="https://www.novartis.com/" TargetMode="External"/><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5" name="Shape 255"/>
        <p:cNvGrpSpPr/>
        <p:nvPr/>
      </p:nvGrpSpPr>
      <p:grpSpPr>
        <a:xfrm>
          <a:off x="0" y="0"/>
          <a:ext cx="0" cy="0"/>
          <a:chOff x="0" y="0"/>
          <a:chExt cx="0" cy="0"/>
        </a:xfrm>
      </p:grpSpPr>
      <p:sp>
        <p:nvSpPr>
          <p:cNvPr id="256" name="Google Shape;256;p1"/>
          <p:cNvSpPr/>
          <p:nvPr/>
        </p:nvSpPr>
        <p:spPr>
          <a:xfrm>
            <a:off x="0" y="0"/>
            <a:ext cx="9144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Esfera con una red de nodos conectados" id="257" name="Google Shape;257;p1"/>
          <p:cNvPicPr preferRelativeResize="0"/>
          <p:nvPr/>
        </p:nvPicPr>
        <p:blipFill rotWithShape="1">
          <a:blip r:embed="rId3">
            <a:alphaModFix/>
          </a:blip>
          <a:srcRect b="0" l="0" r="0" t="0"/>
          <a:stretch/>
        </p:blipFill>
        <p:spPr>
          <a:xfrm>
            <a:off x="20" y="1"/>
            <a:ext cx="9143980" cy="6857999"/>
          </a:xfrm>
          <a:prstGeom prst="rect">
            <a:avLst/>
          </a:prstGeom>
          <a:noFill/>
          <a:ln>
            <a:noFill/>
          </a:ln>
        </p:spPr>
      </p:pic>
      <p:sp>
        <p:nvSpPr>
          <p:cNvPr id="258" name="Google Shape;258;p1"/>
          <p:cNvSpPr/>
          <p:nvPr/>
        </p:nvSpPr>
        <p:spPr>
          <a:xfrm>
            <a:off x="4299297" y="1628393"/>
            <a:ext cx="4844703" cy="3601213"/>
          </a:xfrm>
          <a:prstGeom prst="rect">
            <a:avLst/>
          </a:prstGeom>
          <a:gradFill>
            <a:gsLst>
              <a:gs pos="0">
                <a:schemeClr val="dk1"/>
              </a:gs>
              <a:gs pos="31000">
                <a:srgbClr val="000000">
                  <a:alpha val="80000"/>
                </a:srgbClr>
              </a:gs>
              <a:gs pos="100000">
                <a:srgbClr val="000000">
                  <a:alpha val="33333"/>
                </a:srgbClr>
              </a:gs>
            </a:gsLst>
            <a:path path="circle">
              <a:fillToRect b="100%" r="100%"/>
            </a:path>
            <a:tileRect l="-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rgbClr val="FFFFFF"/>
              </a:solidFill>
              <a:latin typeface="Arial"/>
              <a:ea typeface="Arial"/>
              <a:cs typeface="Arial"/>
              <a:sym typeface="Arial"/>
            </a:endParaRPr>
          </a:p>
        </p:txBody>
      </p:sp>
      <p:sp>
        <p:nvSpPr>
          <p:cNvPr id="259" name="Google Shape;259;p1"/>
          <p:cNvSpPr txBox="1"/>
          <p:nvPr>
            <p:ph type="ctrTitle"/>
          </p:nvPr>
        </p:nvSpPr>
        <p:spPr>
          <a:xfrm>
            <a:off x="4499288" y="2035840"/>
            <a:ext cx="3911964" cy="17185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s-ES" sz="4400"/>
              <a:t>Cloud platforms</a:t>
            </a:r>
            <a:endParaRPr/>
          </a:p>
        </p:txBody>
      </p:sp>
      <p:sp>
        <p:nvSpPr>
          <p:cNvPr id="260" name="Google Shape;260;p1"/>
          <p:cNvSpPr txBox="1"/>
          <p:nvPr>
            <p:ph idx="1" type="subTitle"/>
          </p:nvPr>
        </p:nvSpPr>
        <p:spPr>
          <a:xfrm>
            <a:off x="4644714" y="3754429"/>
            <a:ext cx="3766536" cy="106347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1500"/>
              <a:buNone/>
            </a:pPr>
            <a:r>
              <a:t/>
            </a:r>
            <a:endParaRPr/>
          </a:p>
        </p:txBody>
      </p:sp>
      <p:grpSp>
        <p:nvGrpSpPr>
          <p:cNvPr id="261" name="Google Shape;261;p1"/>
          <p:cNvGrpSpPr/>
          <p:nvPr/>
        </p:nvGrpSpPr>
        <p:grpSpPr>
          <a:xfrm>
            <a:off x="7718798" y="0"/>
            <a:ext cx="1425189" cy="6858000"/>
            <a:chOff x="10291746" y="0"/>
            <a:chExt cx="1900254" cy="6858000"/>
          </a:xfrm>
        </p:grpSpPr>
        <p:sp>
          <p:nvSpPr>
            <p:cNvPr id="262" name="Google Shape;262;p1"/>
            <p:cNvSpPr/>
            <p:nvPr/>
          </p:nvSpPr>
          <p:spPr>
            <a:xfrm>
              <a:off x="11655829" y="809310"/>
              <a:ext cx="536171" cy="1124839"/>
            </a:xfrm>
            <a:custGeom>
              <a:rect b="b" l="l" r="r" t="t"/>
              <a:pathLst>
                <a:path extrusionOk="0" h="1124839" w="536171">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 name="Google Shape;263;p1"/>
            <p:cNvSpPr/>
            <p:nvPr/>
          </p:nvSpPr>
          <p:spPr>
            <a:xfrm>
              <a:off x="10291748" y="0"/>
              <a:ext cx="1130725" cy="565362"/>
            </a:xfrm>
            <a:custGeom>
              <a:rect b="b" l="l" r="r" t="t"/>
              <a:pathLst>
                <a:path extrusionOk="0" h="565362" w="1130725">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 name="Google Shape;264;p1"/>
            <p:cNvSpPr/>
            <p:nvPr/>
          </p:nvSpPr>
          <p:spPr>
            <a:xfrm>
              <a:off x="11656578" y="0"/>
              <a:ext cx="535422" cy="562344"/>
            </a:xfrm>
            <a:custGeom>
              <a:rect b="b" l="l" r="r" t="t"/>
              <a:pathLst>
                <a:path extrusionOk="0" h="562344" w="535422">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 name="Google Shape;265;p1"/>
            <p:cNvSpPr/>
            <p:nvPr/>
          </p:nvSpPr>
          <p:spPr>
            <a:xfrm>
              <a:off x="11656578" y="2181112"/>
              <a:ext cx="535422" cy="1124687"/>
            </a:xfrm>
            <a:custGeom>
              <a:rect b="b" l="l" r="r" t="t"/>
              <a:pathLst>
                <a:path extrusionOk="0" h="1124687" w="535422">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6" name="Google Shape;266;p1"/>
            <p:cNvSpPr/>
            <p:nvPr/>
          </p:nvSpPr>
          <p:spPr>
            <a:xfrm>
              <a:off x="10291746" y="806365"/>
              <a:ext cx="1130726" cy="1130724"/>
            </a:xfrm>
            <a:custGeom>
              <a:rect b="b" l="l" r="r" t="t"/>
              <a:pathLst>
                <a:path extrusionOk="0" h="1130724" w="1130726">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7" name="Google Shape;267;p1"/>
            <p:cNvSpPr/>
            <p:nvPr/>
          </p:nvSpPr>
          <p:spPr>
            <a:xfrm>
              <a:off x="11656578" y="3552837"/>
              <a:ext cx="535422" cy="1124688"/>
            </a:xfrm>
            <a:custGeom>
              <a:rect b="b" l="l" r="r" t="t"/>
              <a:pathLst>
                <a:path extrusionOk="0" h="1124688" w="535422">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1"/>
            <p:cNvSpPr/>
            <p:nvPr/>
          </p:nvSpPr>
          <p:spPr>
            <a:xfrm>
              <a:off x="11656642" y="6295916"/>
              <a:ext cx="535358" cy="562084"/>
            </a:xfrm>
            <a:custGeom>
              <a:rect b="b" l="l" r="r" t="t"/>
              <a:pathLst>
                <a:path extrusionOk="0" h="562084" w="535358">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0" name="Google Shape;380;p9"/>
          <p:cNvSpPr txBox="1"/>
          <p:nvPr>
            <p:ph type="title"/>
          </p:nvPr>
        </p:nvSpPr>
        <p:spPr>
          <a:xfrm>
            <a:off x="423862" y="2485898"/>
            <a:ext cx="2706290" cy="33954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Barlow"/>
              <a:buNone/>
            </a:pPr>
            <a:r>
              <a:rPr b="1" i="0" lang="es-ES">
                <a:latin typeface="Barlow"/>
                <a:ea typeface="Barlow"/>
                <a:cs typeface="Barlow"/>
                <a:sym typeface="Barlow"/>
              </a:rPr>
              <a:t>Definición de IaaS, PaaS y SaaS</a:t>
            </a:r>
            <a:br>
              <a:rPr b="0" i="0" lang="es-ES">
                <a:latin typeface="Raleway"/>
                <a:ea typeface="Raleway"/>
                <a:cs typeface="Raleway"/>
                <a:sym typeface="Raleway"/>
              </a:rPr>
            </a:br>
            <a:endParaRPr/>
          </a:p>
        </p:txBody>
      </p:sp>
      <p:grpSp>
        <p:nvGrpSpPr>
          <p:cNvPr id="381" name="Google Shape;381;p9"/>
          <p:cNvGrpSpPr/>
          <p:nvPr/>
        </p:nvGrpSpPr>
        <p:grpSpPr>
          <a:xfrm>
            <a:off x="7717742" y="0"/>
            <a:ext cx="1426265" cy="4677439"/>
            <a:chOff x="10290315" y="0"/>
            <a:chExt cx="1901686" cy="4677439"/>
          </a:xfrm>
        </p:grpSpPr>
        <p:sp>
          <p:nvSpPr>
            <p:cNvPr id="382" name="Google Shape;382;p9"/>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3" name="Google Shape;383;p9"/>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4" name="Google Shape;384;p9"/>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5" name="Google Shape;385;p9"/>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386" name="Google Shape;386;p9"/>
          <p:cNvCxnSpPr/>
          <p:nvPr/>
        </p:nvCxnSpPr>
        <p:spPr>
          <a:xfrm>
            <a:off x="423862" y="6087110"/>
            <a:ext cx="8293758" cy="0"/>
          </a:xfrm>
          <a:prstGeom prst="straightConnector1">
            <a:avLst/>
          </a:prstGeom>
          <a:noFill/>
          <a:ln cap="flat" cmpd="sng" w="12700">
            <a:solidFill>
              <a:srgbClr val="A5A5A5"/>
            </a:solidFill>
            <a:prstDash val="solid"/>
            <a:miter lim="800000"/>
            <a:headEnd len="sm" w="sm" type="none"/>
            <a:tailEnd len="sm" w="sm" type="none"/>
          </a:ln>
        </p:spPr>
      </p:cxnSp>
      <p:grpSp>
        <p:nvGrpSpPr>
          <p:cNvPr id="387" name="Google Shape;387;p9"/>
          <p:cNvGrpSpPr/>
          <p:nvPr/>
        </p:nvGrpSpPr>
        <p:grpSpPr>
          <a:xfrm>
            <a:off x="2887375" y="444950"/>
            <a:ext cx="5768015" cy="5436243"/>
            <a:chOff x="0" y="125270"/>
            <a:chExt cx="4737200" cy="4826638"/>
          </a:xfrm>
        </p:grpSpPr>
        <p:sp>
          <p:nvSpPr>
            <p:cNvPr id="388" name="Google Shape;388;p9"/>
            <p:cNvSpPr/>
            <p:nvPr/>
          </p:nvSpPr>
          <p:spPr>
            <a:xfrm>
              <a:off x="0" y="125270"/>
              <a:ext cx="4737200" cy="782839"/>
            </a:xfrm>
            <a:prstGeom prst="roundRect">
              <a:avLst>
                <a:gd fmla="val 16667" name="adj"/>
              </a:avLst>
            </a:prstGeom>
            <a:solidFill>
              <a:srgbClr val="B0399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txBox="1"/>
            <p:nvPr/>
          </p:nvSpPr>
          <p:spPr>
            <a:xfrm>
              <a:off x="38215" y="163485"/>
              <a:ext cx="4660770" cy="706409"/>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Arial"/>
                <a:buNone/>
              </a:pPr>
              <a:r>
                <a:rPr b="0" i="0" lang="es-ES" sz="1200" u="none" cap="none" strike="noStrike">
                  <a:solidFill>
                    <a:schemeClr val="lt1"/>
                  </a:solidFill>
                  <a:latin typeface="Arial"/>
                  <a:ea typeface="Arial"/>
                  <a:cs typeface="Arial"/>
                  <a:sym typeface="Arial"/>
                </a:rPr>
                <a:t>Tanto empresas, profesionales como usuarios utilizan cada vez más servicios en la nube (Cloud Computing). Este modelo basado en diferentes capas, maneja nueva terminología como IaaS, PaaS, SaaS, etc. que se prestan a ser confundidas unas con otras.</a:t>
              </a:r>
              <a:endParaRPr b="0" i="0" sz="1200" u="none" cap="none" strike="noStrike">
                <a:solidFill>
                  <a:schemeClr val="lt1"/>
                </a:solidFill>
                <a:latin typeface="Arial"/>
                <a:ea typeface="Arial"/>
                <a:cs typeface="Arial"/>
                <a:sym typeface="Arial"/>
              </a:endParaRPr>
            </a:p>
          </p:txBody>
        </p:sp>
        <p:sp>
          <p:nvSpPr>
            <p:cNvPr id="390" name="Google Shape;390;p9"/>
            <p:cNvSpPr/>
            <p:nvPr/>
          </p:nvSpPr>
          <p:spPr>
            <a:xfrm>
              <a:off x="0" y="934030"/>
              <a:ext cx="4737200" cy="782839"/>
            </a:xfrm>
            <a:prstGeom prst="roundRect">
              <a:avLst>
                <a:gd fmla="val 16667" name="adj"/>
              </a:avLst>
            </a:prstGeom>
            <a:solidFill>
              <a:srgbClr val="B53BA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txBox="1"/>
            <p:nvPr/>
          </p:nvSpPr>
          <p:spPr>
            <a:xfrm>
              <a:off x="38215" y="972245"/>
              <a:ext cx="4660770" cy="706409"/>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Times New Roman"/>
                <a:buNone/>
              </a:pPr>
              <a:r>
                <a:rPr b="0" i="0" lang="es-ES" sz="1200" u="none" cap="none" strike="noStrike">
                  <a:solidFill>
                    <a:schemeClr val="lt1"/>
                  </a:solidFill>
                  <a:latin typeface="Arial"/>
                  <a:ea typeface="Arial"/>
                  <a:cs typeface="Arial"/>
                  <a:sym typeface="Arial"/>
                </a:rPr>
                <a:t>Gracias a estos servicios, las empresas están evitando realizar grandes inversiones tanto en software como en hardware. Además, obtienen múltiples ventajas de tener todas sus aplicaciones en la nube, permitiendo a sus empleados poder acceder a ellas desde cualquier dispositivo en cualquier lugar y a cualquier horario.</a:t>
              </a:r>
              <a:endParaRPr b="0" i="0" sz="1200" u="none" cap="none" strike="noStrike">
                <a:solidFill>
                  <a:schemeClr val="lt1"/>
                </a:solidFill>
                <a:latin typeface="Arial"/>
                <a:ea typeface="Arial"/>
                <a:cs typeface="Arial"/>
                <a:sym typeface="Arial"/>
              </a:endParaRPr>
            </a:p>
          </p:txBody>
        </p:sp>
        <p:sp>
          <p:nvSpPr>
            <p:cNvPr id="392" name="Google Shape;392;p9"/>
            <p:cNvSpPr/>
            <p:nvPr/>
          </p:nvSpPr>
          <p:spPr>
            <a:xfrm>
              <a:off x="0" y="1742790"/>
              <a:ext cx="4737200" cy="782839"/>
            </a:xfrm>
            <a:prstGeom prst="roundRect">
              <a:avLst>
                <a:gd fmla="val 16667" name="adj"/>
              </a:avLst>
            </a:prstGeom>
            <a:solidFill>
              <a:srgbClr val="B83DB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txBox="1"/>
            <p:nvPr/>
          </p:nvSpPr>
          <p:spPr>
            <a:xfrm>
              <a:off x="38215" y="1781005"/>
              <a:ext cx="4660770" cy="706409"/>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Times New Roman"/>
                <a:buNone/>
              </a:pPr>
              <a:r>
                <a:rPr b="0" i="0" lang="es-ES" sz="1200" u="none" cap="none" strike="noStrike">
                  <a:solidFill>
                    <a:schemeClr val="lt1"/>
                  </a:solidFill>
                  <a:latin typeface="Arial"/>
                  <a:ea typeface="Arial"/>
                  <a:cs typeface="Arial"/>
                  <a:sym typeface="Arial"/>
                </a:rPr>
                <a:t>El mercado ofrece hoy día una gran variedad en cada uno de estos servicios, facilitando a los usuarios la búsqueda de cúal es el más apropiado para sus necesidades. Grandes empresas de la informática como Microsoft, Amazon o Google no son ajenas a este hecho y ofrecen algunos de los mejores servicios IaaS, PaaS y SaaS.</a:t>
              </a:r>
              <a:endParaRPr b="0" i="0" sz="1200" u="none" cap="none" strike="noStrike">
                <a:solidFill>
                  <a:schemeClr val="lt1"/>
                </a:solidFill>
                <a:latin typeface="Arial"/>
                <a:ea typeface="Arial"/>
                <a:cs typeface="Arial"/>
                <a:sym typeface="Arial"/>
              </a:endParaRPr>
            </a:p>
          </p:txBody>
        </p:sp>
        <p:sp>
          <p:nvSpPr>
            <p:cNvPr id="394" name="Google Shape;394;p9"/>
            <p:cNvSpPr/>
            <p:nvPr/>
          </p:nvSpPr>
          <p:spPr>
            <a:xfrm>
              <a:off x="0" y="2551549"/>
              <a:ext cx="4737200" cy="782839"/>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395" name="Google Shape;395;p9"/>
            <p:cNvSpPr txBox="1"/>
            <p:nvPr/>
          </p:nvSpPr>
          <p:spPr>
            <a:xfrm>
              <a:off x="38218" y="2589758"/>
              <a:ext cx="4522800" cy="706500"/>
            </a:xfrm>
            <a:prstGeom prst="rect">
              <a:avLst/>
            </a:prstGeom>
            <a:noFill/>
            <a:ln>
              <a:noFill/>
            </a:ln>
            <a:effectLst>
              <a:outerShdw blurRad="57150" rotWithShape="0" algn="bl" dir="5400000" dist="19050">
                <a:srgbClr val="000000">
                  <a:alpha val="49803"/>
                </a:srgbClr>
              </a:outerShdw>
              <a:reflection blurRad="0" dir="5400000" dist="38100" endA="0" fadeDir="5400012" kx="0" rotWithShape="0" algn="bl" stPos="0" sy="-100000" ky="0"/>
            </a:effectLst>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Times New Roman"/>
                <a:buNone/>
              </a:pPr>
              <a:r>
                <a:rPr b="1" i="0" lang="es-ES" sz="1400" u="none" cap="none" strike="noStrike">
                  <a:solidFill>
                    <a:schemeClr val="lt1"/>
                  </a:solidFill>
                  <a:latin typeface="Arial"/>
                  <a:ea typeface="Arial"/>
                  <a:cs typeface="Arial"/>
                  <a:sym typeface="Arial"/>
                </a:rPr>
                <a:t>IaaS:</a:t>
              </a:r>
              <a:r>
                <a:rPr b="0" i="0" lang="es-ES" sz="1200" u="none" cap="none" strike="noStrike">
                  <a:solidFill>
                    <a:schemeClr val="lt1"/>
                  </a:solidFill>
                  <a:latin typeface="Arial"/>
                  <a:ea typeface="Arial"/>
                  <a:cs typeface="Arial"/>
                  <a:sym typeface="Arial"/>
                </a:rPr>
                <a:t> Infraestructure as a Service, en español infraestructura como servicio. </a:t>
              </a:r>
              <a:endParaRPr b="0" i="0" sz="1200" u="none" cap="none" strike="noStrike">
                <a:solidFill>
                  <a:schemeClr val="lt1"/>
                </a:solidFill>
                <a:latin typeface="Arial"/>
                <a:ea typeface="Arial"/>
                <a:cs typeface="Arial"/>
                <a:sym typeface="Arial"/>
              </a:endParaRPr>
            </a:p>
          </p:txBody>
        </p:sp>
        <p:sp>
          <p:nvSpPr>
            <p:cNvPr id="396" name="Google Shape;396;p9"/>
            <p:cNvSpPr/>
            <p:nvPr/>
          </p:nvSpPr>
          <p:spPr>
            <a:xfrm>
              <a:off x="0" y="3360309"/>
              <a:ext cx="4737200" cy="782839"/>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397" name="Google Shape;397;p9"/>
            <p:cNvSpPr txBox="1"/>
            <p:nvPr/>
          </p:nvSpPr>
          <p:spPr>
            <a:xfrm>
              <a:off x="38218" y="3398533"/>
              <a:ext cx="4441800" cy="706500"/>
            </a:xfrm>
            <a:prstGeom prst="rect">
              <a:avLst/>
            </a:prstGeom>
            <a:noFill/>
            <a:ln>
              <a:noFill/>
            </a:ln>
            <a:effectLst>
              <a:outerShdw blurRad="57150" rotWithShape="0" algn="bl" dir="5400000" dist="19050">
                <a:srgbClr val="000000">
                  <a:alpha val="49803"/>
                </a:srgbClr>
              </a:outerShdw>
              <a:reflection blurRad="0" dir="5400000" dist="38100" endA="0" fadeDir="5400012" kx="0" rotWithShape="0" algn="bl" stPos="0" sy="-100000" ky="0"/>
            </a:effectLst>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Times New Roman"/>
                <a:buNone/>
              </a:pPr>
              <a:r>
                <a:rPr b="1" i="0" lang="es-ES" sz="1400" u="none" cap="none" strike="noStrike">
                  <a:solidFill>
                    <a:schemeClr val="lt1"/>
                  </a:solidFill>
                  <a:latin typeface="Arial"/>
                  <a:ea typeface="Arial"/>
                  <a:cs typeface="Arial"/>
                  <a:sym typeface="Arial"/>
                </a:rPr>
                <a:t>PaaS:</a:t>
              </a:r>
              <a:r>
                <a:rPr b="0" i="0" lang="es-ES" sz="1200" u="none" cap="none" strike="noStrike">
                  <a:solidFill>
                    <a:schemeClr val="lt1"/>
                  </a:solidFill>
                  <a:latin typeface="Arial"/>
                  <a:ea typeface="Arial"/>
                  <a:cs typeface="Arial"/>
                  <a:sym typeface="Arial"/>
                </a:rPr>
                <a:t> Platform as a Service, en español plataforma como servicio. </a:t>
              </a:r>
              <a:endParaRPr b="0" i="0" sz="1200" u="none" cap="none" strike="noStrike">
                <a:solidFill>
                  <a:schemeClr val="lt1"/>
                </a:solidFill>
                <a:latin typeface="Arial"/>
                <a:ea typeface="Arial"/>
                <a:cs typeface="Arial"/>
                <a:sym typeface="Arial"/>
              </a:endParaRPr>
            </a:p>
          </p:txBody>
        </p:sp>
        <p:sp>
          <p:nvSpPr>
            <p:cNvPr id="398" name="Google Shape;398;p9"/>
            <p:cNvSpPr/>
            <p:nvPr/>
          </p:nvSpPr>
          <p:spPr>
            <a:xfrm>
              <a:off x="0" y="4169069"/>
              <a:ext cx="4737200" cy="782839"/>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399" name="Google Shape;399;p9"/>
            <p:cNvSpPr txBox="1"/>
            <p:nvPr/>
          </p:nvSpPr>
          <p:spPr>
            <a:xfrm>
              <a:off x="38218" y="4207283"/>
              <a:ext cx="4522800" cy="706500"/>
            </a:xfrm>
            <a:prstGeom prst="rect">
              <a:avLst/>
            </a:prstGeom>
            <a:noFill/>
            <a:ln>
              <a:noFill/>
            </a:ln>
            <a:effectLst>
              <a:reflection blurRad="0" dir="5400000" dist="38100" endA="0" fadeDir="5400012" kx="0" rotWithShape="0" algn="bl" stPos="0" sy="-100000" ky="0"/>
            </a:effectLst>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chemeClr val="lt1"/>
                </a:buClr>
                <a:buSzPts val="900"/>
                <a:buFont typeface="Times New Roman"/>
                <a:buNone/>
              </a:pPr>
              <a:r>
                <a:rPr b="1" i="0" lang="es-ES" sz="1400" u="none" cap="none" strike="noStrike">
                  <a:solidFill>
                    <a:schemeClr val="lt1"/>
                  </a:solidFill>
                  <a:latin typeface="Arial"/>
                  <a:ea typeface="Arial"/>
                  <a:cs typeface="Arial"/>
                  <a:sym typeface="Arial"/>
                </a:rPr>
                <a:t>SaaS:</a:t>
              </a:r>
              <a:r>
                <a:rPr b="0" i="0" lang="es-ES" sz="1200" u="none" cap="none" strike="noStrike">
                  <a:solidFill>
                    <a:schemeClr val="lt1"/>
                  </a:solidFill>
                  <a:latin typeface="Arial"/>
                  <a:ea typeface="Arial"/>
                  <a:cs typeface="Arial"/>
                  <a:sym typeface="Arial"/>
                </a:rPr>
                <a:t> Software as a Service, en español software como servicio.</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g1017e69c489_0_5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05" name="Google Shape;405;g1017e69c489_0_55"/>
          <p:cNvCxnSpPr/>
          <p:nvPr/>
        </p:nvCxnSpPr>
        <p:spPr>
          <a:xfrm>
            <a:off x="423862" y="6087110"/>
            <a:ext cx="8293800" cy="0"/>
          </a:xfrm>
          <a:prstGeom prst="straightConnector1">
            <a:avLst/>
          </a:prstGeom>
          <a:noFill/>
          <a:ln cap="flat" cmpd="sng" w="12700">
            <a:solidFill>
              <a:srgbClr val="A5A5A5"/>
            </a:solidFill>
            <a:prstDash val="solid"/>
            <a:miter lim="800000"/>
            <a:headEnd len="sm" w="sm" type="none"/>
            <a:tailEnd len="sm" w="sm" type="none"/>
          </a:ln>
        </p:spPr>
      </p:cxnSp>
      <p:pic>
        <p:nvPicPr>
          <p:cNvPr id="406" name="Google Shape;406;g1017e69c489_0_55"/>
          <p:cNvPicPr preferRelativeResize="0"/>
          <p:nvPr/>
        </p:nvPicPr>
        <p:blipFill rotWithShape="1">
          <a:blip r:embed="rId3">
            <a:alphaModFix/>
          </a:blip>
          <a:srcRect b="0" l="0" r="0" t="0"/>
          <a:stretch/>
        </p:blipFill>
        <p:spPr>
          <a:xfrm>
            <a:off x="1286675" y="146500"/>
            <a:ext cx="7737476" cy="4951401"/>
          </a:xfrm>
          <a:prstGeom prst="rect">
            <a:avLst/>
          </a:prstGeom>
          <a:noFill/>
          <a:ln>
            <a:noFill/>
          </a:ln>
        </p:spPr>
      </p:pic>
      <p:sp>
        <p:nvSpPr>
          <p:cNvPr id="407" name="Google Shape;407;g1017e69c489_0_55"/>
          <p:cNvSpPr txBox="1"/>
          <p:nvPr>
            <p:ph type="title"/>
          </p:nvPr>
        </p:nvSpPr>
        <p:spPr>
          <a:xfrm>
            <a:off x="423862" y="2485898"/>
            <a:ext cx="2706300" cy="3395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Barlow"/>
              <a:buNone/>
            </a:pPr>
            <a:r>
              <a:rPr b="1" i="0" lang="es-ES">
                <a:latin typeface="Barlow"/>
                <a:ea typeface="Barlow"/>
                <a:cs typeface="Barlow"/>
                <a:sym typeface="Barlow"/>
              </a:rPr>
              <a:t>Definición de IaaS, PaaS y SaaS</a:t>
            </a:r>
            <a:br>
              <a:rPr b="0" i="0" lang="es-ES">
                <a:latin typeface="Raleway"/>
                <a:ea typeface="Raleway"/>
                <a:cs typeface="Raleway"/>
                <a:sym typeface="Raleway"/>
              </a:rPr>
            </a:br>
            <a:endParaRPr/>
          </a:p>
        </p:txBody>
      </p:sp>
      <p:grpSp>
        <p:nvGrpSpPr>
          <p:cNvPr id="408" name="Google Shape;408;g1017e69c489_0_55"/>
          <p:cNvGrpSpPr/>
          <p:nvPr/>
        </p:nvGrpSpPr>
        <p:grpSpPr>
          <a:xfrm>
            <a:off x="7717739" y="0"/>
            <a:ext cx="1426264" cy="4677439"/>
            <a:chOff x="10290315" y="0"/>
            <a:chExt cx="1901686" cy="4677439"/>
          </a:xfrm>
        </p:grpSpPr>
        <p:sp>
          <p:nvSpPr>
            <p:cNvPr id="409" name="Google Shape;409;g1017e69c489_0_55"/>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0" name="Google Shape;410;g1017e69c489_0_55"/>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1" name="Google Shape;411;g1017e69c489_0_55"/>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2" name="Google Shape;412;g1017e69c489_0_55"/>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1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8" name="Google Shape;418;p10"/>
          <p:cNvSpPr txBox="1"/>
          <p:nvPr>
            <p:ph type="title"/>
          </p:nvPr>
        </p:nvSpPr>
        <p:spPr>
          <a:xfrm>
            <a:off x="423862" y="770890"/>
            <a:ext cx="7597668" cy="12689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Raleway"/>
              <a:buNone/>
            </a:pPr>
            <a:r>
              <a:rPr i="0" lang="es-ES" sz="2800">
                <a:solidFill>
                  <a:schemeClr val="accent6"/>
                </a:solidFill>
                <a:latin typeface="Raleway"/>
                <a:ea typeface="Raleway"/>
                <a:cs typeface="Raleway"/>
                <a:sym typeface="Raleway"/>
              </a:rPr>
              <a:t>Diferencias entre IaaS, PaaS y SaaS</a:t>
            </a:r>
            <a:br>
              <a:rPr b="0" i="0" lang="es-ES" sz="2800">
                <a:latin typeface="Raleway"/>
                <a:ea typeface="Raleway"/>
                <a:cs typeface="Raleway"/>
                <a:sym typeface="Raleway"/>
              </a:rPr>
            </a:br>
            <a:br>
              <a:rPr lang="es-ES" sz="2800"/>
            </a:br>
            <a:endParaRPr sz="2800"/>
          </a:p>
        </p:txBody>
      </p:sp>
      <p:sp>
        <p:nvSpPr>
          <p:cNvPr id="419" name="Google Shape;419;p10"/>
          <p:cNvSpPr txBox="1"/>
          <p:nvPr>
            <p:ph idx="1" type="body"/>
          </p:nvPr>
        </p:nvSpPr>
        <p:spPr>
          <a:xfrm>
            <a:off x="423838" y="2039875"/>
            <a:ext cx="8293800" cy="2938200"/>
          </a:xfrm>
          <a:prstGeom prst="rect">
            <a:avLst/>
          </a:prstGeom>
          <a:noFill/>
          <a:ln>
            <a:noFill/>
          </a:ln>
        </p:spPr>
        <p:txBody>
          <a:bodyPr anchorCtr="0" anchor="t" bIns="45700" lIns="91425" spcFirstLastPara="1" rIns="91425" wrap="square" tIns="45700">
            <a:normAutofit/>
          </a:bodyPr>
          <a:lstStyle/>
          <a:p>
            <a:pPr indent="-171450" lvl="0" marL="171450" rtl="0" algn="l">
              <a:lnSpc>
                <a:spcPct val="150000"/>
              </a:lnSpc>
              <a:spcBef>
                <a:spcPts val="0"/>
              </a:spcBef>
              <a:spcAft>
                <a:spcPts val="0"/>
              </a:spcAft>
              <a:buClr>
                <a:schemeClr val="dk1"/>
              </a:buClr>
              <a:buSzPts val="1500"/>
              <a:buChar char="•"/>
            </a:pPr>
            <a:r>
              <a:rPr lang="es-ES" sz="1500">
                <a:latin typeface="Raleway"/>
                <a:ea typeface="Raleway"/>
                <a:cs typeface="Raleway"/>
                <a:sym typeface="Raleway"/>
              </a:rPr>
              <a:t>Las PaaS y los SaaS están montados sobre una IaaS.</a:t>
            </a:r>
            <a:endParaRPr sz="2300"/>
          </a:p>
          <a:p>
            <a:pPr indent="-171450" lvl="0" marL="171450" rtl="0" algn="l">
              <a:lnSpc>
                <a:spcPct val="150000"/>
              </a:lnSpc>
              <a:spcBef>
                <a:spcPts val="675"/>
              </a:spcBef>
              <a:spcAft>
                <a:spcPts val="0"/>
              </a:spcAft>
              <a:buClr>
                <a:schemeClr val="dk1"/>
              </a:buClr>
              <a:buSzPts val="1500"/>
              <a:buChar char="•"/>
            </a:pPr>
            <a:r>
              <a:rPr lang="es-ES" sz="1500">
                <a:latin typeface="Raleway"/>
                <a:ea typeface="Raleway"/>
                <a:cs typeface="Raleway"/>
                <a:sym typeface="Raleway"/>
              </a:rPr>
              <a:t>Diferencia en cuanto al</a:t>
            </a:r>
            <a:r>
              <a:rPr b="1" lang="es-ES" sz="1500">
                <a:latin typeface="Raleway"/>
                <a:ea typeface="Raleway"/>
                <a:cs typeface="Raleway"/>
                <a:sym typeface="Raleway"/>
              </a:rPr>
              <a:t>  mantenimiento.</a:t>
            </a:r>
            <a:endParaRPr b="1" sz="1500">
              <a:latin typeface="Raleway"/>
              <a:ea typeface="Raleway"/>
              <a:cs typeface="Raleway"/>
              <a:sym typeface="Raleway"/>
            </a:endParaRPr>
          </a:p>
          <a:p>
            <a:pPr indent="-152400" lvl="1" marL="514350" rtl="0" algn="l">
              <a:lnSpc>
                <a:spcPct val="150000"/>
              </a:lnSpc>
              <a:spcBef>
                <a:spcPts val="675"/>
              </a:spcBef>
              <a:spcAft>
                <a:spcPts val="0"/>
              </a:spcAft>
              <a:buSzPts val="1500"/>
              <a:buFont typeface="Raleway"/>
              <a:buChar char="•"/>
            </a:pPr>
            <a:r>
              <a:rPr lang="es-ES">
                <a:latin typeface="Raleway"/>
                <a:ea typeface="Raleway"/>
                <a:cs typeface="Raleway"/>
                <a:sym typeface="Raleway"/>
              </a:rPr>
              <a:t>el IaaS da acceso al usuario al software instalado, mientras que los Saas no.</a:t>
            </a:r>
            <a:endParaRPr>
              <a:latin typeface="Raleway"/>
              <a:ea typeface="Raleway"/>
              <a:cs typeface="Raleway"/>
              <a:sym typeface="Raleway"/>
            </a:endParaRPr>
          </a:p>
          <a:p>
            <a:pPr indent="-152400" lvl="1" marL="514350" rtl="0" algn="l">
              <a:lnSpc>
                <a:spcPct val="150000"/>
              </a:lnSpc>
              <a:spcBef>
                <a:spcPts val="675"/>
              </a:spcBef>
              <a:spcAft>
                <a:spcPts val="0"/>
              </a:spcAft>
              <a:buSzPts val="1500"/>
              <a:buFont typeface="Raleway"/>
              <a:buChar char="•"/>
            </a:pPr>
            <a:r>
              <a:rPr lang="es-ES">
                <a:latin typeface="Raleway"/>
                <a:ea typeface="Raleway"/>
                <a:cs typeface="Raleway"/>
                <a:sym typeface="Raleway"/>
              </a:rPr>
              <a:t>el PaaS </a:t>
            </a:r>
            <a:r>
              <a:rPr lang="es-ES">
                <a:latin typeface="Raleway"/>
                <a:ea typeface="Raleway"/>
                <a:cs typeface="Raleway"/>
                <a:sym typeface="Raleway"/>
              </a:rPr>
              <a:t>solo</a:t>
            </a:r>
            <a:r>
              <a:rPr lang="es-ES">
                <a:latin typeface="Raleway"/>
                <a:ea typeface="Raleway"/>
                <a:cs typeface="Raleway"/>
                <a:sym typeface="Raleway"/>
              </a:rPr>
              <a:t> da acceso al software de la plataforma de desarrollo.</a:t>
            </a:r>
            <a:endParaRPr>
              <a:latin typeface="Raleway"/>
              <a:ea typeface="Raleway"/>
              <a:cs typeface="Raleway"/>
              <a:sym typeface="Raleway"/>
            </a:endParaRPr>
          </a:p>
          <a:p>
            <a:pPr indent="-171450" lvl="0" marL="171450" rtl="0" algn="l">
              <a:lnSpc>
                <a:spcPct val="150000"/>
              </a:lnSpc>
              <a:spcBef>
                <a:spcPts val="675"/>
              </a:spcBef>
              <a:spcAft>
                <a:spcPts val="0"/>
              </a:spcAft>
              <a:buClr>
                <a:schemeClr val="dk1"/>
              </a:buClr>
              <a:buSzPts val="1500"/>
              <a:buChar char="•"/>
            </a:pPr>
            <a:r>
              <a:rPr lang="es-ES" sz="1500">
                <a:latin typeface="Raleway"/>
                <a:ea typeface="Raleway"/>
                <a:cs typeface="Raleway"/>
                <a:sym typeface="Raleway"/>
              </a:rPr>
              <a:t>Diferencia en cuanto a </a:t>
            </a:r>
            <a:r>
              <a:rPr b="1" lang="es-ES" sz="1500">
                <a:latin typeface="Raleway"/>
                <a:ea typeface="Raleway"/>
                <a:cs typeface="Raleway"/>
                <a:sym typeface="Raleway"/>
              </a:rPr>
              <a:t>seguridad</a:t>
            </a:r>
            <a:endParaRPr b="1" sz="1500">
              <a:latin typeface="Raleway"/>
              <a:ea typeface="Raleway"/>
              <a:cs typeface="Raleway"/>
              <a:sym typeface="Raleway"/>
            </a:endParaRPr>
          </a:p>
          <a:p>
            <a:pPr indent="-152400" lvl="1" marL="514350" rtl="0" algn="l">
              <a:lnSpc>
                <a:spcPct val="150000"/>
              </a:lnSpc>
              <a:spcBef>
                <a:spcPts val="675"/>
              </a:spcBef>
              <a:spcAft>
                <a:spcPts val="0"/>
              </a:spcAft>
              <a:buSzPts val="1500"/>
              <a:buFont typeface="Raleway"/>
              <a:buChar char="•"/>
            </a:pPr>
            <a:r>
              <a:rPr lang="es-ES">
                <a:latin typeface="Raleway"/>
                <a:ea typeface="Raleway"/>
                <a:cs typeface="Raleway"/>
                <a:sym typeface="Raleway"/>
              </a:rPr>
              <a:t>en el IaaS la seguridad recae en el usuario</a:t>
            </a:r>
            <a:endParaRPr>
              <a:latin typeface="Raleway"/>
              <a:ea typeface="Raleway"/>
              <a:cs typeface="Raleway"/>
              <a:sym typeface="Raleway"/>
            </a:endParaRPr>
          </a:p>
          <a:p>
            <a:pPr indent="-152400" lvl="1" marL="514350" rtl="0" algn="l">
              <a:lnSpc>
                <a:spcPct val="150000"/>
              </a:lnSpc>
              <a:spcBef>
                <a:spcPts val="675"/>
              </a:spcBef>
              <a:spcAft>
                <a:spcPts val="0"/>
              </a:spcAft>
              <a:buSzPts val="1500"/>
              <a:buFont typeface="Raleway"/>
              <a:buChar char="•"/>
            </a:pPr>
            <a:r>
              <a:rPr lang="es-ES">
                <a:latin typeface="Raleway"/>
                <a:ea typeface="Raleway"/>
                <a:cs typeface="Raleway"/>
                <a:sym typeface="Raleway"/>
              </a:rPr>
              <a:t>en el Saas y el PaaS recae en el proveedor del servicio</a:t>
            </a:r>
            <a:endParaRPr sz="2100"/>
          </a:p>
        </p:txBody>
      </p:sp>
      <p:grpSp>
        <p:nvGrpSpPr>
          <p:cNvPr id="420" name="Google Shape;420;p10"/>
          <p:cNvGrpSpPr/>
          <p:nvPr/>
        </p:nvGrpSpPr>
        <p:grpSpPr>
          <a:xfrm>
            <a:off x="7717742" y="0"/>
            <a:ext cx="1426265" cy="6858000"/>
            <a:chOff x="10290315" y="0"/>
            <a:chExt cx="1901686" cy="6858000"/>
          </a:xfrm>
        </p:grpSpPr>
        <p:sp>
          <p:nvSpPr>
            <p:cNvPr id="421" name="Google Shape;421;p10"/>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2" name="Google Shape;422;p10"/>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3" name="Google Shape;423;p10"/>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10"/>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5" name="Google Shape;425;p10"/>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6" name="Google Shape;426;p10"/>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27" name="Google Shape;427;p10"/>
          <p:cNvCxnSpPr/>
          <p:nvPr/>
        </p:nvCxnSpPr>
        <p:spPr>
          <a:xfrm>
            <a:off x="423862" y="6087110"/>
            <a:ext cx="8293758"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g1017e69c489_0_2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3" name="Google Shape;433;g1017e69c489_0_23"/>
          <p:cNvSpPr txBox="1"/>
          <p:nvPr>
            <p:ph type="title"/>
          </p:nvPr>
        </p:nvSpPr>
        <p:spPr>
          <a:xfrm>
            <a:off x="423862" y="770890"/>
            <a:ext cx="7597800" cy="1269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Raleway"/>
              <a:buNone/>
            </a:pPr>
            <a:r>
              <a:rPr i="0" lang="es-ES" sz="2800">
                <a:solidFill>
                  <a:schemeClr val="accent6"/>
                </a:solidFill>
                <a:latin typeface="Raleway"/>
                <a:ea typeface="Raleway"/>
                <a:cs typeface="Raleway"/>
                <a:sym typeface="Raleway"/>
              </a:rPr>
              <a:t>Diferencias entre IaaS, PaaS y SaaS</a:t>
            </a:r>
            <a:br>
              <a:rPr b="0" i="0" lang="es-ES" sz="2800">
                <a:latin typeface="Raleway"/>
                <a:ea typeface="Raleway"/>
                <a:cs typeface="Raleway"/>
                <a:sym typeface="Raleway"/>
              </a:rPr>
            </a:br>
            <a:br>
              <a:rPr lang="es-ES" sz="2800"/>
            </a:br>
            <a:endParaRPr sz="2800"/>
          </a:p>
        </p:txBody>
      </p:sp>
      <p:grpSp>
        <p:nvGrpSpPr>
          <p:cNvPr id="434" name="Google Shape;434;g1017e69c489_0_23"/>
          <p:cNvGrpSpPr/>
          <p:nvPr/>
        </p:nvGrpSpPr>
        <p:grpSpPr>
          <a:xfrm>
            <a:off x="7717739" y="0"/>
            <a:ext cx="1426264" cy="6858000"/>
            <a:chOff x="10290315" y="0"/>
            <a:chExt cx="1901686" cy="6858000"/>
          </a:xfrm>
        </p:grpSpPr>
        <p:sp>
          <p:nvSpPr>
            <p:cNvPr id="435" name="Google Shape;435;g1017e69c489_0_23"/>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6" name="Google Shape;436;g1017e69c489_0_23"/>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7" name="Google Shape;437;g1017e69c489_0_23"/>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8" name="Google Shape;438;g1017e69c489_0_23"/>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9" name="Google Shape;439;g1017e69c489_0_23"/>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0" name="Google Shape;440;g1017e69c489_0_23"/>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41" name="Google Shape;441;g1017e69c489_0_23"/>
          <p:cNvCxnSpPr/>
          <p:nvPr/>
        </p:nvCxnSpPr>
        <p:spPr>
          <a:xfrm>
            <a:off x="423862" y="6087110"/>
            <a:ext cx="8293800" cy="0"/>
          </a:xfrm>
          <a:prstGeom prst="straightConnector1">
            <a:avLst/>
          </a:prstGeom>
          <a:noFill/>
          <a:ln cap="flat" cmpd="sng" w="12700">
            <a:solidFill>
              <a:srgbClr val="A5A5A5"/>
            </a:solidFill>
            <a:prstDash val="solid"/>
            <a:miter lim="800000"/>
            <a:headEnd len="sm" w="sm" type="none"/>
            <a:tailEnd len="sm" w="sm" type="none"/>
          </a:ln>
        </p:spPr>
      </p:cxnSp>
      <p:pic>
        <p:nvPicPr>
          <p:cNvPr id="442" name="Google Shape;442;g1017e69c489_0_23"/>
          <p:cNvPicPr preferRelativeResize="0"/>
          <p:nvPr/>
        </p:nvPicPr>
        <p:blipFill rotWithShape="1">
          <a:blip r:embed="rId3">
            <a:alphaModFix/>
          </a:blip>
          <a:srcRect b="0" l="0" r="0" t="0"/>
          <a:stretch/>
        </p:blipFill>
        <p:spPr>
          <a:xfrm>
            <a:off x="1359700" y="1296038"/>
            <a:ext cx="6257925" cy="534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1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448" name="Google Shape;448;p11"/>
          <p:cNvCxnSpPr/>
          <p:nvPr/>
        </p:nvCxnSpPr>
        <p:spPr>
          <a:xfrm>
            <a:off x="423862" y="6087110"/>
            <a:ext cx="6899071" cy="0"/>
          </a:xfrm>
          <a:prstGeom prst="straightConnector1">
            <a:avLst/>
          </a:prstGeom>
          <a:noFill/>
          <a:ln cap="flat" cmpd="sng" w="12700">
            <a:solidFill>
              <a:srgbClr val="A5A5A5"/>
            </a:solidFill>
            <a:prstDash val="solid"/>
            <a:miter lim="800000"/>
            <a:headEnd len="sm" w="sm" type="none"/>
            <a:tailEnd len="sm" w="sm" type="none"/>
          </a:ln>
        </p:spPr>
      </p:cxnSp>
      <p:sp>
        <p:nvSpPr>
          <p:cNvPr id="449" name="Google Shape;449;p11"/>
          <p:cNvSpPr/>
          <p:nvPr/>
        </p:nvSpPr>
        <p:spPr>
          <a:xfrm>
            <a:off x="420125" y="753350"/>
            <a:ext cx="2759400" cy="5844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11"/>
          <p:cNvGrpSpPr/>
          <p:nvPr/>
        </p:nvGrpSpPr>
        <p:grpSpPr>
          <a:xfrm>
            <a:off x="7717742" y="0"/>
            <a:ext cx="1426265" cy="6858000"/>
            <a:chOff x="10290315" y="0"/>
            <a:chExt cx="1901686" cy="6858000"/>
          </a:xfrm>
        </p:grpSpPr>
        <p:sp>
          <p:nvSpPr>
            <p:cNvPr id="451" name="Google Shape;451;p11"/>
            <p:cNvSpPr/>
            <p:nvPr/>
          </p:nvSpPr>
          <p:spPr>
            <a:xfrm>
              <a:off x="10290315" y="806362"/>
              <a:ext cx="1130724" cy="1130723"/>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2" name="Google Shape;452;p11"/>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3" name="Google Shape;453;p11"/>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4" name="Google Shape;454;p11"/>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5" name="Google Shape;455;p11"/>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6" name="Google Shape;456;p11"/>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7" name="Google Shape;457;p11"/>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58" name="Google Shape;458;p11"/>
          <p:cNvSpPr txBox="1"/>
          <p:nvPr>
            <p:ph type="title"/>
          </p:nvPr>
        </p:nvSpPr>
        <p:spPr>
          <a:xfrm>
            <a:off x="423850" y="818275"/>
            <a:ext cx="6899100" cy="122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Raleway"/>
              <a:buNone/>
            </a:pPr>
            <a:r>
              <a:rPr i="0" lang="es-ES" sz="2900">
                <a:solidFill>
                  <a:schemeClr val="lt1"/>
                </a:solidFill>
                <a:latin typeface="Raleway"/>
                <a:ea typeface="Raleway"/>
                <a:cs typeface="Raleway"/>
                <a:sym typeface="Raleway"/>
              </a:rPr>
              <a:t>Qué es IaaS</a:t>
            </a:r>
            <a:br>
              <a:rPr i="0" lang="es-ES" sz="2900">
                <a:solidFill>
                  <a:schemeClr val="lt1"/>
                </a:solidFill>
                <a:latin typeface="Raleway"/>
                <a:ea typeface="Raleway"/>
                <a:cs typeface="Raleway"/>
                <a:sym typeface="Raleway"/>
              </a:rPr>
            </a:br>
            <a:br>
              <a:rPr lang="es-ES" sz="2900">
                <a:solidFill>
                  <a:schemeClr val="lt1"/>
                </a:solidFill>
              </a:rPr>
            </a:br>
            <a:endParaRPr sz="2900">
              <a:solidFill>
                <a:schemeClr val="lt1"/>
              </a:solidFill>
            </a:endParaRPr>
          </a:p>
        </p:txBody>
      </p:sp>
      <p:cxnSp>
        <p:nvCxnSpPr>
          <p:cNvPr id="459" name="Google Shape;459;p11"/>
          <p:cNvCxnSpPr/>
          <p:nvPr/>
        </p:nvCxnSpPr>
        <p:spPr>
          <a:xfrm>
            <a:off x="7295162" y="6905385"/>
            <a:ext cx="8293800" cy="0"/>
          </a:xfrm>
          <a:prstGeom prst="straightConnector1">
            <a:avLst/>
          </a:prstGeom>
          <a:noFill/>
          <a:ln cap="flat" cmpd="sng" w="12700">
            <a:solidFill>
              <a:srgbClr val="A5A5A5"/>
            </a:solidFill>
            <a:prstDash val="solid"/>
            <a:miter lim="800000"/>
            <a:headEnd len="sm" w="sm" type="none"/>
            <a:tailEnd len="sm" w="sm" type="none"/>
          </a:ln>
        </p:spPr>
      </p:cxnSp>
      <p:sp>
        <p:nvSpPr>
          <p:cNvPr id="460" name="Google Shape;460;p11"/>
          <p:cNvSpPr txBox="1"/>
          <p:nvPr>
            <p:ph idx="1" type="body"/>
          </p:nvPr>
        </p:nvSpPr>
        <p:spPr>
          <a:xfrm>
            <a:off x="423850" y="1555700"/>
            <a:ext cx="8293800" cy="4713900"/>
          </a:xfrm>
          <a:prstGeom prst="rect">
            <a:avLst/>
          </a:prstGeom>
          <a:noFill/>
          <a:ln>
            <a:noFill/>
          </a:ln>
        </p:spPr>
        <p:txBody>
          <a:bodyPr anchorCtr="0" anchor="t" bIns="45700" lIns="91425" spcFirstLastPara="1" rIns="91425" wrap="square" tIns="45700">
            <a:normAutofit lnSpcReduction="10000"/>
          </a:bodyPr>
          <a:lstStyle/>
          <a:p>
            <a:pPr indent="-171450" lvl="0" marL="171450" rtl="0" algn="l">
              <a:lnSpc>
                <a:spcPct val="90000"/>
              </a:lnSpc>
              <a:spcBef>
                <a:spcPts val="0"/>
              </a:spcBef>
              <a:spcAft>
                <a:spcPts val="0"/>
              </a:spcAft>
              <a:buClr>
                <a:schemeClr val="dk1"/>
              </a:buClr>
              <a:buSzPts val="1708"/>
              <a:buChar char="•"/>
            </a:pPr>
            <a:r>
              <a:rPr b="0" i="0" lang="es-ES" sz="1708">
                <a:latin typeface="Raleway"/>
                <a:ea typeface="Raleway"/>
                <a:cs typeface="Raleway"/>
                <a:sym typeface="Raleway"/>
              </a:rPr>
              <a:t>Cuando nos referimos a IaaS, estamos hablando de </a:t>
            </a:r>
            <a:r>
              <a:rPr b="1" i="0" lang="es-ES" sz="1708">
                <a:latin typeface="Raleway"/>
                <a:ea typeface="Raleway"/>
                <a:cs typeface="Raleway"/>
                <a:sym typeface="Raleway"/>
              </a:rPr>
              <a:t>infraestructuras como servicio</a:t>
            </a:r>
            <a:r>
              <a:rPr b="0" i="0" lang="es-ES" sz="1708">
                <a:latin typeface="Raleway"/>
                <a:ea typeface="Raleway"/>
                <a:cs typeface="Raleway"/>
                <a:sym typeface="Raleway"/>
              </a:rPr>
              <a:t>. Las empresas contratan la infraestructura de hardware a un tercero a cambio de una cuota o alquiler. La contratación de este hardware permite elegir la </a:t>
            </a:r>
            <a:r>
              <a:rPr b="1" i="0" lang="es-ES" sz="1708">
                <a:latin typeface="Raleway"/>
                <a:ea typeface="Raleway"/>
                <a:cs typeface="Raleway"/>
                <a:sym typeface="Raleway"/>
              </a:rPr>
              <a:t>capacidad de proceso</a:t>
            </a:r>
            <a:r>
              <a:rPr b="0" i="0" lang="es-ES" sz="1708">
                <a:latin typeface="Raleway"/>
                <a:ea typeface="Raleway"/>
                <a:cs typeface="Raleway"/>
                <a:sym typeface="Raleway"/>
              </a:rPr>
              <a:t> (</a:t>
            </a:r>
            <a:r>
              <a:rPr lang="es-ES" sz="1708">
                <a:latin typeface="Raleway"/>
                <a:ea typeface="Raleway"/>
                <a:cs typeface="Raleway"/>
                <a:sym typeface="Raleway"/>
              </a:rPr>
              <a:t>CPU</a:t>
            </a:r>
            <a:r>
              <a:rPr b="0" i="0" lang="es-ES" sz="1708">
                <a:latin typeface="Raleway"/>
                <a:ea typeface="Raleway"/>
                <a:cs typeface="Raleway"/>
                <a:sym typeface="Raleway"/>
              </a:rPr>
              <a:t>), </a:t>
            </a:r>
            <a:r>
              <a:rPr b="1" i="0" lang="es-ES" sz="1708">
                <a:latin typeface="Raleway"/>
                <a:ea typeface="Raleway"/>
                <a:cs typeface="Raleway"/>
                <a:sym typeface="Raleway"/>
              </a:rPr>
              <a:t>la memoria</a:t>
            </a:r>
            <a:r>
              <a:rPr b="0" i="0" lang="es-ES" sz="1708">
                <a:latin typeface="Raleway"/>
                <a:ea typeface="Raleway"/>
                <a:cs typeface="Raleway"/>
                <a:sym typeface="Raleway"/>
              </a:rPr>
              <a:t> a utilizar (memoria RAM) y </a:t>
            </a:r>
            <a:r>
              <a:rPr b="1" i="0" lang="es-ES" sz="1708">
                <a:latin typeface="Raleway"/>
                <a:ea typeface="Raleway"/>
                <a:cs typeface="Raleway"/>
                <a:sym typeface="Raleway"/>
              </a:rPr>
              <a:t>el espacio de almacenamiento</a:t>
            </a:r>
            <a:r>
              <a:rPr b="0" i="0" lang="es-ES" sz="1708">
                <a:latin typeface="Raleway"/>
                <a:ea typeface="Raleway"/>
                <a:cs typeface="Raleway"/>
                <a:sym typeface="Raleway"/>
              </a:rPr>
              <a:t> (disco duro).</a:t>
            </a:r>
            <a:endParaRPr sz="1708"/>
          </a:p>
          <a:p>
            <a:pPr indent="-171450" lvl="0" marL="171450" rtl="0" algn="l">
              <a:lnSpc>
                <a:spcPct val="90000"/>
              </a:lnSpc>
              <a:spcBef>
                <a:spcPts val="675"/>
              </a:spcBef>
              <a:spcAft>
                <a:spcPts val="0"/>
              </a:spcAft>
              <a:buClr>
                <a:schemeClr val="dk1"/>
              </a:buClr>
              <a:buSzPts val="1708"/>
              <a:buChar char="•"/>
            </a:pPr>
            <a:r>
              <a:rPr b="0" i="0" lang="es-ES" sz="1708">
                <a:latin typeface="Raleway"/>
                <a:ea typeface="Raleway"/>
                <a:cs typeface="Raleway"/>
                <a:sym typeface="Raleway"/>
              </a:rPr>
              <a:t>IaaS ofrece también servicios de virtualización como máquinas virtuales, cortafuegos, sistemas de backups o balanceadores de carga.</a:t>
            </a:r>
            <a:endParaRPr sz="1708"/>
          </a:p>
          <a:p>
            <a:pPr indent="-171450" lvl="0" marL="171450" rtl="0" algn="l">
              <a:lnSpc>
                <a:spcPct val="90000"/>
              </a:lnSpc>
              <a:spcBef>
                <a:spcPts val="675"/>
              </a:spcBef>
              <a:spcAft>
                <a:spcPts val="0"/>
              </a:spcAft>
              <a:buClr>
                <a:schemeClr val="dk1"/>
              </a:buClr>
              <a:buSzPts val="1708"/>
              <a:buChar char="•"/>
            </a:pPr>
            <a:r>
              <a:rPr b="0" i="0" lang="es-ES" sz="1708">
                <a:latin typeface="Raleway"/>
                <a:ea typeface="Raleway"/>
                <a:cs typeface="Raleway"/>
                <a:sym typeface="Raleway"/>
              </a:rPr>
              <a:t>IaaS es la </a:t>
            </a:r>
            <a:r>
              <a:rPr b="1" i="0" lang="es-ES" sz="1708">
                <a:latin typeface="Raleway"/>
                <a:ea typeface="Raleway"/>
                <a:cs typeface="Raleway"/>
                <a:sym typeface="Raleway"/>
              </a:rPr>
              <a:t>base del servicio y contiene los bloques fundamentales para la TI en la nube</a:t>
            </a:r>
            <a:r>
              <a:rPr b="0" i="0" lang="es-ES" sz="1708">
                <a:latin typeface="Raleway"/>
                <a:ea typeface="Raleway"/>
                <a:cs typeface="Raleway"/>
                <a:sym typeface="Raleway"/>
              </a:rPr>
              <a:t>, pues proporciona los servicios y estructuras necesarios sobre los cuales se construyen los otros servicio</a:t>
            </a:r>
            <a:endParaRPr sz="1708">
              <a:latin typeface="Raleway"/>
              <a:ea typeface="Raleway"/>
              <a:cs typeface="Raleway"/>
              <a:sym typeface="Raleway"/>
            </a:endParaRPr>
          </a:p>
          <a:p>
            <a:pPr indent="0" lvl="0" marL="0" rtl="0" algn="l">
              <a:lnSpc>
                <a:spcPct val="90000"/>
              </a:lnSpc>
              <a:spcBef>
                <a:spcPts val="675"/>
              </a:spcBef>
              <a:spcAft>
                <a:spcPts val="0"/>
              </a:spcAft>
              <a:buSzPts val="1800"/>
              <a:buNone/>
            </a:pPr>
            <a:r>
              <a:t/>
            </a:r>
            <a:endParaRPr sz="1500">
              <a:latin typeface="Raleway"/>
              <a:ea typeface="Raleway"/>
              <a:cs typeface="Raleway"/>
              <a:sym typeface="Raleway"/>
            </a:endParaRPr>
          </a:p>
          <a:p>
            <a:pPr indent="0" lvl="0" marL="171450" rtl="0" algn="l">
              <a:lnSpc>
                <a:spcPct val="90000"/>
              </a:lnSpc>
              <a:spcBef>
                <a:spcPts val="675"/>
              </a:spcBef>
              <a:spcAft>
                <a:spcPts val="0"/>
              </a:spcAft>
              <a:buSzPts val="1800"/>
              <a:buNone/>
            </a:pPr>
            <a:r>
              <a:t/>
            </a:r>
            <a:endParaRPr sz="1400">
              <a:latin typeface="Raleway"/>
              <a:ea typeface="Raleway"/>
              <a:cs typeface="Raleway"/>
              <a:sym typeface="Raleway"/>
            </a:endParaRPr>
          </a:p>
          <a:p>
            <a:pPr indent="0" lvl="0" marL="0" rtl="0" algn="l">
              <a:lnSpc>
                <a:spcPct val="90000"/>
              </a:lnSpc>
              <a:spcBef>
                <a:spcPts val="0"/>
              </a:spcBef>
              <a:spcAft>
                <a:spcPts val="0"/>
              </a:spcAft>
              <a:buSzPts val="1800"/>
              <a:buNone/>
            </a:pPr>
            <a:r>
              <a:rPr b="1" lang="es-ES" sz="2800">
                <a:solidFill>
                  <a:schemeClr val="accent6"/>
                </a:solidFill>
                <a:highlight>
                  <a:schemeClr val="lt1"/>
                </a:highlight>
                <a:latin typeface="Raleway"/>
                <a:ea typeface="Raleway"/>
                <a:cs typeface="Raleway"/>
                <a:sym typeface="Raleway"/>
              </a:rPr>
              <a:t>Ejemplos de IaaS</a:t>
            </a:r>
            <a:endParaRPr b="1" sz="2800">
              <a:solidFill>
                <a:schemeClr val="accent6"/>
              </a:solidFill>
              <a:highlight>
                <a:schemeClr val="lt1"/>
              </a:highlight>
              <a:latin typeface="Raleway"/>
              <a:ea typeface="Raleway"/>
              <a:cs typeface="Raleway"/>
              <a:sym typeface="Raleway"/>
            </a:endParaRPr>
          </a:p>
          <a:p>
            <a:pPr indent="-317500" lvl="0" marL="457200" rtl="0" algn="l">
              <a:lnSpc>
                <a:spcPct val="90000"/>
              </a:lnSpc>
              <a:spcBef>
                <a:spcPts val="0"/>
              </a:spcBef>
              <a:spcAft>
                <a:spcPts val="0"/>
              </a:spcAft>
              <a:buSzPts val="1400"/>
              <a:buFont typeface="Raleway"/>
              <a:buChar char="•"/>
            </a:pPr>
            <a:r>
              <a:rPr lang="es-ES" sz="1400">
                <a:highlight>
                  <a:schemeClr val="lt1"/>
                </a:highlight>
                <a:latin typeface="Raleway"/>
                <a:ea typeface="Raleway"/>
                <a:cs typeface="Raleway"/>
                <a:sym typeface="Raleway"/>
              </a:rPr>
              <a:t>Amazon Web Services (AWS) y Microsoft Azure</a:t>
            </a:r>
            <a:endParaRPr sz="1400">
              <a:highlight>
                <a:schemeClr val="lt1"/>
              </a:highlight>
              <a:latin typeface="Raleway"/>
              <a:ea typeface="Raleway"/>
              <a:cs typeface="Raleway"/>
              <a:sym typeface="Raleway"/>
            </a:endParaRPr>
          </a:p>
          <a:p>
            <a:pPr indent="-311150" lvl="0" marL="457200" rtl="0" algn="l">
              <a:lnSpc>
                <a:spcPct val="90000"/>
              </a:lnSpc>
              <a:spcBef>
                <a:spcPts val="0"/>
              </a:spcBef>
              <a:spcAft>
                <a:spcPts val="0"/>
              </a:spcAft>
              <a:buSzPts val="1300"/>
              <a:buFont typeface="Raleway"/>
              <a:buChar char="•"/>
            </a:pPr>
            <a:r>
              <a:rPr b="1" lang="es-ES" sz="1300">
                <a:highlight>
                  <a:schemeClr val="lt1"/>
                </a:highlight>
                <a:latin typeface="Raleway"/>
                <a:ea typeface="Raleway"/>
                <a:cs typeface="Raleway"/>
                <a:sym typeface="Raleway"/>
              </a:rPr>
              <a:t>AWS</a:t>
            </a:r>
            <a:endParaRPr b="1" sz="1300">
              <a:highlight>
                <a:schemeClr val="lt1"/>
              </a:highlight>
              <a:latin typeface="Raleway"/>
              <a:ea typeface="Raleway"/>
              <a:cs typeface="Raleway"/>
              <a:sym typeface="Raleway"/>
            </a:endParaRPr>
          </a:p>
          <a:p>
            <a:pPr indent="-311150" lvl="1" marL="914400" rtl="0" algn="l">
              <a:lnSpc>
                <a:spcPct val="90000"/>
              </a:lnSpc>
              <a:spcBef>
                <a:spcPts val="0"/>
              </a:spcBef>
              <a:spcAft>
                <a:spcPts val="0"/>
              </a:spcAft>
              <a:buSzPts val="1300"/>
              <a:buFont typeface="Raleway"/>
              <a:buChar char="•"/>
            </a:pPr>
            <a:r>
              <a:rPr lang="es-ES" sz="1300">
                <a:highlight>
                  <a:schemeClr val="lt1"/>
                </a:highlight>
                <a:latin typeface="Raleway"/>
                <a:ea typeface="Raleway"/>
                <a:cs typeface="Raleway"/>
                <a:sym typeface="Raleway"/>
              </a:rPr>
              <a:t>Servicio central EC2: permite el alquiler de servidores virtuales, ofrece configuraciones en hardware que pueden ser contratadas (tipos de instancias dependiando de CPU-RAM-almacenamiento)</a:t>
            </a:r>
            <a:endParaRPr sz="1300">
              <a:highlight>
                <a:schemeClr val="lt1"/>
              </a:highlight>
              <a:latin typeface="Raleway"/>
              <a:ea typeface="Raleway"/>
              <a:cs typeface="Raleway"/>
              <a:sym typeface="Raleway"/>
            </a:endParaRPr>
          </a:p>
          <a:p>
            <a:pPr indent="-311150" lvl="1" marL="914400" rtl="0" algn="l">
              <a:lnSpc>
                <a:spcPct val="90000"/>
              </a:lnSpc>
              <a:spcBef>
                <a:spcPts val="0"/>
              </a:spcBef>
              <a:spcAft>
                <a:spcPts val="0"/>
              </a:spcAft>
              <a:buSzPts val="1300"/>
              <a:buFont typeface="Raleway"/>
              <a:buChar char="•"/>
            </a:pPr>
            <a:r>
              <a:rPr lang="es-ES" sz="1300">
                <a:highlight>
                  <a:schemeClr val="lt1"/>
                </a:highlight>
                <a:latin typeface="Raleway"/>
                <a:ea typeface="Raleway"/>
                <a:cs typeface="Raleway"/>
                <a:sym typeface="Raleway"/>
              </a:rPr>
              <a:t>Otros servicios: cortafuegos, direcciones IPv4 estáticas y redes virtuales independientes</a:t>
            </a:r>
            <a:endParaRPr sz="1300">
              <a:highlight>
                <a:schemeClr val="lt1"/>
              </a:highlight>
              <a:latin typeface="Raleway"/>
              <a:ea typeface="Raleway"/>
              <a:cs typeface="Raleway"/>
              <a:sym typeface="Raleway"/>
            </a:endParaRPr>
          </a:p>
          <a:p>
            <a:pPr indent="-311150" lvl="0" marL="457200" rtl="0" algn="l">
              <a:lnSpc>
                <a:spcPct val="90000"/>
              </a:lnSpc>
              <a:spcBef>
                <a:spcPts val="0"/>
              </a:spcBef>
              <a:spcAft>
                <a:spcPts val="0"/>
              </a:spcAft>
              <a:buSzPts val="1300"/>
              <a:buFont typeface="Raleway"/>
              <a:buChar char="•"/>
            </a:pPr>
            <a:r>
              <a:rPr b="1" lang="es-ES" sz="1300">
                <a:highlight>
                  <a:schemeClr val="lt1"/>
                </a:highlight>
                <a:latin typeface="Raleway"/>
                <a:ea typeface="Raleway"/>
                <a:cs typeface="Raleway"/>
                <a:sym typeface="Raleway"/>
              </a:rPr>
              <a:t>Azure:</a:t>
            </a:r>
            <a:endParaRPr b="1" sz="1300">
              <a:highlight>
                <a:schemeClr val="lt1"/>
              </a:highlight>
              <a:latin typeface="Raleway"/>
              <a:ea typeface="Raleway"/>
              <a:cs typeface="Raleway"/>
              <a:sym typeface="Raleway"/>
            </a:endParaRPr>
          </a:p>
          <a:p>
            <a:pPr indent="-311150" lvl="1" marL="914400" rtl="0" algn="l">
              <a:lnSpc>
                <a:spcPct val="90000"/>
              </a:lnSpc>
              <a:spcBef>
                <a:spcPts val="0"/>
              </a:spcBef>
              <a:spcAft>
                <a:spcPts val="0"/>
              </a:spcAft>
              <a:buSzPts val="1300"/>
              <a:buFont typeface="Raleway"/>
              <a:buChar char="•"/>
            </a:pPr>
            <a:r>
              <a:rPr lang="es-ES" sz="1300">
                <a:highlight>
                  <a:schemeClr val="lt1"/>
                </a:highlight>
                <a:latin typeface="Raleway"/>
                <a:ea typeface="Raleway"/>
                <a:cs typeface="Raleway"/>
                <a:sym typeface="Raleway"/>
              </a:rPr>
              <a:t>Servicio central de contratación de hardware</a:t>
            </a:r>
            <a:endParaRPr sz="1300">
              <a:highlight>
                <a:schemeClr val="lt1"/>
              </a:highlight>
              <a:latin typeface="Raleway"/>
              <a:ea typeface="Raleway"/>
              <a:cs typeface="Raleway"/>
              <a:sym typeface="Raleway"/>
            </a:endParaRPr>
          </a:p>
          <a:p>
            <a:pPr indent="-311150" lvl="1" marL="914400" rtl="0" algn="l">
              <a:lnSpc>
                <a:spcPct val="90000"/>
              </a:lnSpc>
              <a:spcBef>
                <a:spcPts val="0"/>
              </a:spcBef>
              <a:spcAft>
                <a:spcPts val="0"/>
              </a:spcAft>
              <a:buSzPts val="1300"/>
              <a:buFont typeface="Raleway"/>
              <a:buChar char="•"/>
            </a:pPr>
            <a:r>
              <a:rPr lang="es-ES" sz="1300">
                <a:highlight>
                  <a:schemeClr val="lt1"/>
                </a:highlight>
                <a:latin typeface="Raleway"/>
                <a:ea typeface="Raleway"/>
                <a:cs typeface="Raleway"/>
                <a:sym typeface="Raleway"/>
              </a:rPr>
              <a:t>Destaca por la gran cantidad de recursos que pueden ser contratados</a:t>
            </a:r>
            <a:endParaRPr b="0" i="0" sz="1700">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1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p13"/>
          <p:cNvSpPr txBox="1"/>
          <p:nvPr>
            <p:ph idx="1" type="body"/>
          </p:nvPr>
        </p:nvSpPr>
        <p:spPr>
          <a:xfrm>
            <a:off x="423850" y="1489100"/>
            <a:ext cx="8166300" cy="4733700"/>
          </a:xfrm>
          <a:prstGeom prst="rect">
            <a:avLst/>
          </a:prstGeom>
          <a:noFill/>
          <a:ln>
            <a:noFill/>
          </a:ln>
        </p:spPr>
        <p:txBody>
          <a:bodyPr anchorCtr="0" anchor="t" bIns="45700" lIns="91425" spcFirstLastPara="1" rIns="91425" wrap="square" tIns="45700">
            <a:normAutofit/>
          </a:bodyPr>
          <a:lstStyle/>
          <a:p>
            <a:pPr indent="-165100" lvl="0" marL="171450" rtl="0" algn="l">
              <a:lnSpc>
                <a:spcPct val="100000"/>
              </a:lnSpc>
              <a:spcBef>
                <a:spcPts val="0"/>
              </a:spcBef>
              <a:spcAft>
                <a:spcPts val="0"/>
              </a:spcAft>
              <a:buClr>
                <a:schemeClr val="dk1"/>
              </a:buClr>
              <a:buSzPts val="1700"/>
              <a:buChar char="•"/>
            </a:pPr>
            <a:r>
              <a:rPr b="0" i="0" lang="es-ES" sz="1700">
                <a:latin typeface="Raleway"/>
                <a:ea typeface="Raleway"/>
                <a:cs typeface="Raleway"/>
                <a:sym typeface="Raleway"/>
              </a:rPr>
              <a:t>El servicio PaaS ofrece plataformas como servicios. En estas plataformas se pueden lanzar aplicaciones como bases de datos, middleware, herramientas de desarrollo, servicios de inteligencia empresarial, etc.</a:t>
            </a:r>
            <a:endParaRPr sz="1700"/>
          </a:p>
          <a:p>
            <a:pPr indent="-165100" lvl="0" marL="171450" rtl="0" algn="l">
              <a:lnSpc>
                <a:spcPct val="100000"/>
              </a:lnSpc>
              <a:spcBef>
                <a:spcPts val="675"/>
              </a:spcBef>
              <a:spcAft>
                <a:spcPts val="0"/>
              </a:spcAft>
              <a:buClr>
                <a:schemeClr val="dk1"/>
              </a:buClr>
              <a:buSzPts val="1700"/>
              <a:buChar char="•"/>
            </a:pPr>
            <a:r>
              <a:rPr b="0" i="0" lang="es-ES" sz="1700">
                <a:latin typeface="Raleway"/>
                <a:ea typeface="Raleway"/>
                <a:cs typeface="Raleway"/>
                <a:sym typeface="Raleway"/>
              </a:rPr>
              <a:t>Este tipo de servicios es el ideal para los </a:t>
            </a:r>
            <a:r>
              <a:rPr b="1" i="0" lang="es-ES" sz="1700">
                <a:latin typeface="Raleway"/>
                <a:ea typeface="Raleway"/>
                <a:cs typeface="Raleway"/>
                <a:sym typeface="Raleway"/>
              </a:rPr>
              <a:t>desarrolladores</a:t>
            </a:r>
            <a:r>
              <a:rPr b="0" i="0" lang="es-ES" sz="1700">
                <a:latin typeface="Raleway"/>
                <a:ea typeface="Raleway"/>
                <a:cs typeface="Raleway"/>
                <a:sym typeface="Raleway"/>
              </a:rPr>
              <a:t> que sólo quieran centrarse en la implementación y administración de sus aplicaciones. Al no tener que preocuparse por los recursos de hardware y software (sistemas operativo), mejoran su eficacia, centrándose sólo en la parte que les interesa.</a:t>
            </a:r>
            <a:endParaRPr sz="1700"/>
          </a:p>
          <a:p>
            <a:pPr indent="-165100" lvl="0" marL="171450" rtl="0" algn="l">
              <a:lnSpc>
                <a:spcPct val="100000"/>
              </a:lnSpc>
              <a:spcBef>
                <a:spcPts val="675"/>
              </a:spcBef>
              <a:spcAft>
                <a:spcPts val="0"/>
              </a:spcAft>
              <a:buClr>
                <a:schemeClr val="dk1"/>
              </a:buClr>
              <a:buSzPts val="1700"/>
              <a:buChar char="•"/>
            </a:pPr>
            <a:r>
              <a:rPr b="0" i="0" lang="es-ES" sz="1700">
                <a:latin typeface="Raleway"/>
                <a:ea typeface="Raleway"/>
                <a:cs typeface="Raleway"/>
                <a:sym typeface="Raleway"/>
              </a:rPr>
              <a:t>PaaS es la más complicada de entender debido a que el término plataforma puede confundirse con software. </a:t>
            </a:r>
            <a:r>
              <a:rPr b="1" i="1" lang="es-ES" sz="1700">
                <a:latin typeface="Raleway"/>
                <a:ea typeface="Raleway"/>
                <a:cs typeface="Raleway"/>
                <a:sym typeface="Raleway"/>
              </a:rPr>
              <a:t>Una plataforma es un software de por sí, que permite desarrollar aplicaciones</a:t>
            </a:r>
            <a:endParaRPr b="1" i="1" sz="1700">
              <a:latin typeface="Raleway"/>
              <a:ea typeface="Raleway"/>
              <a:cs typeface="Raleway"/>
              <a:sym typeface="Raleway"/>
            </a:endParaRPr>
          </a:p>
          <a:p>
            <a:pPr indent="0" lvl="0" marL="171450" rtl="0" algn="l">
              <a:lnSpc>
                <a:spcPct val="100000"/>
              </a:lnSpc>
              <a:spcBef>
                <a:spcPts val="675"/>
              </a:spcBef>
              <a:spcAft>
                <a:spcPts val="0"/>
              </a:spcAft>
              <a:buSzPts val="1800"/>
              <a:buNone/>
            </a:pPr>
            <a:r>
              <a:t/>
            </a:r>
            <a:endParaRPr sz="1600">
              <a:latin typeface="Raleway"/>
              <a:ea typeface="Raleway"/>
              <a:cs typeface="Raleway"/>
              <a:sym typeface="Raleway"/>
            </a:endParaRPr>
          </a:p>
          <a:p>
            <a:pPr indent="0" lvl="0" marL="0" rtl="0" algn="l">
              <a:lnSpc>
                <a:spcPct val="90000"/>
              </a:lnSpc>
              <a:spcBef>
                <a:spcPts val="0"/>
              </a:spcBef>
              <a:spcAft>
                <a:spcPts val="0"/>
              </a:spcAft>
              <a:buSzPts val="1800"/>
              <a:buNone/>
            </a:pPr>
            <a:r>
              <a:rPr b="1" lang="es-ES" sz="2800">
                <a:solidFill>
                  <a:schemeClr val="accent6"/>
                </a:solidFill>
                <a:highlight>
                  <a:schemeClr val="lt1"/>
                </a:highlight>
                <a:latin typeface="Raleway"/>
                <a:ea typeface="Raleway"/>
                <a:cs typeface="Raleway"/>
                <a:sym typeface="Raleway"/>
              </a:rPr>
              <a:t>Ejemplos de IaaS</a:t>
            </a:r>
            <a:endParaRPr b="1" sz="2800">
              <a:solidFill>
                <a:schemeClr val="accent6"/>
              </a:solidFill>
              <a:highlight>
                <a:schemeClr val="lt1"/>
              </a:highlight>
              <a:latin typeface="Raleway"/>
              <a:ea typeface="Raleway"/>
              <a:cs typeface="Raleway"/>
              <a:sym typeface="Raleway"/>
            </a:endParaRPr>
          </a:p>
          <a:p>
            <a:pPr indent="-171450" lvl="0" marL="171450" rtl="0" algn="l">
              <a:lnSpc>
                <a:spcPct val="90000"/>
              </a:lnSpc>
              <a:spcBef>
                <a:spcPts val="0"/>
              </a:spcBef>
              <a:spcAft>
                <a:spcPts val="0"/>
              </a:spcAft>
              <a:buSzPts val="1500"/>
              <a:buChar char="•"/>
            </a:pPr>
            <a:r>
              <a:rPr lang="es-ES" sz="1500">
                <a:latin typeface="Raleway"/>
                <a:ea typeface="Raleway"/>
                <a:cs typeface="Raleway"/>
                <a:sym typeface="Raleway"/>
              </a:rPr>
              <a:t>Google App Engine y Bungee Connect</a:t>
            </a:r>
            <a:endParaRPr sz="1500">
              <a:latin typeface="Raleway"/>
              <a:ea typeface="Raleway"/>
              <a:cs typeface="Raleway"/>
              <a:sym typeface="Raleway"/>
            </a:endParaRPr>
          </a:p>
          <a:p>
            <a:pPr indent="-139700" lvl="0" marL="171450" rtl="0" algn="l">
              <a:lnSpc>
                <a:spcPct val="90000"/>
              </a:lnSpc>
              <a:spcBef>
                <a:spcPts val="0"/>
              </a:spcBef>
              <a:spcAft>
                <a:spcPts val="0"/>
              </a:spcAft>
              <a:buSzPts val="1000"/>
              <a:buChar char="•"/>
            </a:pPr>
            <a:r>
              <a:rPr b="1" lang="es-ES" sz="1300">
                <a:latin typeface="Raleway"/>
                <a:ea typeface="Raleway"/>
                <a:cs typeface="Raleway"/>
                <a:sym typeface="Raleway"/>
              </a:rPr>
              <a:t>Googel App Engine:</a:t>
            </a:r>
            <a:endParaRPr sz="1300">
              <a:latin typeface="Raleway"/>
              <a:ea typeface="Raleway"/>
              <a:cs typeface="Raleway"/>
              <a:sym typeface="Raleway"/>
            </a:endParaRPr>
          </a:p>
          <a:p>
            <a:pPr indent="-139700" lvl="1" marL="514350" rtl="0" algn="l">
              <a:lnSpc>
                <a:spcPct val="90000"/>
              </a:lnSpc>
              <a:spcBef>
                <a:spcPts val="0"/>
              </a:spcBef>
              <a:spcAft>
                <a:spcPts val="0"/>
              </a:spcAft>
              <a:buSzPts val="1300"/>
              <a:buFont typeface="Raleway"/>
              <a:buChar char="•"/>
            </a:pPr>
            <a:r>
              <a:rPr lang="es-ES" sz="1300">
                <a:latin typeface="Raleway"/>
                <a:ea typeface="Raleway"/>
                <a:cs typeface="Raleway"/>
                <a:sym typeface="Raleway"/>
              </a:rPr>
              <a:t>Enfoque: publicación de aplicaciones web online sin preocuparse por la infraestructura.</a:t>
            </a:r>
            <a:endParaRPr sz="1300">
              <a:latin typeface="Raleway"/>
              <a:ea typeface="Raleway"/>
              <a:cs typeface="Raleway"/>
              <a:sym typeface="Raleway"/>
            </a:endParaRPr>
          </a:p>
          <a:p>
            <a:pPr indent="-139700" lvl="0" marL="171450" rtl="0" algn="l">
              <a:lnSpc>
                <a:spcPct val="90000"/>
              </a:lnSpc>
              <a:spcBef>
                <a:spcPts val="0"/>
              </a:spcBef>
              <a:spcAft>
                <a:spcPts val="0"/>
              </a:spcAft>
              <a:buSzPts val="1300"/>
              <a:buFont typeface="Raleway"/>
              <a:buChar char="•"/>
            </a:pPr>
            <a:r>
              <a:rPr b="1" lang="es-ES" sz="1300">
                <a:latin typeface="Raleway"/>
                <a:ea typeface="Raleway"/>
                <a:cs typeface="Raleway"/>
                <a:sym typeface="Raleway"/>
              </a:rPr>
              <a:t>Bungee Connect</a:t>
            </a:r>
            <a:endParaRPr b="1" sz="1300">
              <a:latin typeface="Raleway"/>
              <a:ea typeface="Raleway"/>
              <a:cs typeface="Raleway"/>
              <a:sym typeface="Raleway"/>
            </a:endParaRPr>
          </a:p>
          <a:p>
            <a:pPr indent="-139700" lvl="1" marL="514350" rtl="0" algn="l">
              <a:lnSpc>
                <a:spcPct val="90000"/>
              </a:lnSpc>
              <a:spcBef>
                <a:spcPts val="0"/>
              </a:spcBef>
              <a:spcAft>
                <a:spcPts val="0"/>
              </a:spcAft>
              <a:buSzPts val="1300"/>
              <a:buFont typeface="Raleway"/>
              <a:buChar char="•"/>
            </a:pPr>
            <a:r>
              <a:rPr lang="es-ES" sz="1300">
                <a:latin typeface="Raleway"/>
                <a:ea typeface="Raleway"/>
                <a:cs typeface="Raleway"/>
                <a:sym typeface="Raleway"/>
              </a:rPr>
              <a:t>uno de los primeros en ofrecer PaaS, </a:t>
            </a:r>
            <a:endParaRPr sz="1300">
              <a:latin typeface="Raleway"/>
              <a:ea typeface="Raleway"/>
              <a:cs typeface="Raleway"/>
              <a:sym typeface="Raleway"/>
            </a:endParaRPr>
          </a:p>
          <a:p>
            <a:pPr indent="-139700" lvl="1" marL="514350" rtl="0" algn="l">
              <a:lnSpc>
                <a:spcPct val="90000"/>
              </a:lnSpc>
              <a:spcBef>
                <a:spcPts val="0"/>
              </a:spcBef>
              <a:spcAft>
                <a:spcPts val="0"/>
              </a:spcAft>
              <a:buSzPts val="1300"/>
              <a:buFont typeface="Raleway"/>
              <a:buChar char="•"/>
            </a:pPr>
            <a:r>
              <a:rPr lang="es-ES" sz="1300">
                <a:latin typeface="Raleway"/>
                <a:ea typeface="Raleway"/>
                <a:cs typeface="Raleway"/>
                <a:sym typeface="Raleway"/>
              </a:rPr>
              <a:t>entorno de desarrollo, testeo y ejecución de aplicaciones web.</a:t>
            </a:r>
            <a:endParaRPr sz="1300">
              <a:latin typeface="Raleway"/>
              <a:ea typeface="Raleway"/>
              <a:cs typeface="Raleway"/>
              <a:sym typeface="Raleway"/>
            </a:endParaRPr>
          </a:p>
        </p:txBody>
      </p:sp>
      <p:grpSp>
        <p:nvGrpSpPr>
          <p:cNvPr id="467" name="Google Shape;467;p13"/>
          <p:cNvGrpSpPr/>
          <p:nvPr/>
        </p:nvGrpSpPr>
        <p:grpSpPr>
          <a:xfrm>
            <a:off x="7717742" y="0"/>
            <a:ext cx="1426265" cy="6858000"/>
            <a:chOff x="10290315" y="0"/>
            <a:chExt cx="1901686" cy="6858000"/>
          </a:xfrm>
        </p:grpSpPr>
        <p:sp>
          <p:nvSpPr>
            <p:cNvPr id="468" name="Google Shape;468;p13"/>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13"/>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0" name="Google Shape;470;p13"/>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1" name="Google Shape;471;p13"/>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p13"/>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3" name="Google Shape;473;p13"/>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74" name="Google Shape;474;p13"/>
          <p:cNvCxnSpPr/>
          <p:nvPr/>
        </p:nvCxnSpPr>
        <p:spPr>
          <a:xfrm>
            <a:off x="423862" y="6087110"/>
            <a:ext cx="8293758" cy="0"/>
          </a:xfrm>
          <a:prstGeom prst="straightConnector1">
            <a:avLst/>
          </a:prstGeom>
          <a:noFill/>
          <a:ln cap="flat" cmpd="sng" w="12700">
            <a:solidFill>
              <a:srgbClr val="A5A5A5"/>
            </a:solidFill>
            <a:prstDash val="solid"/>
            <a:miter lim="800000"/>
            <a:headEnd len="sm" w="sm" type="none"/>
            <a:tailEnd len="sm" w="sm" type="none"/>
          </a:ln>
        </p:spPr>
      </p:cxnSp>
      <p:sp>
        <p:nvSpPr>
          <p:cNvPr id="475" name="Google Shape;475;p13"/>
          <p:cNvSpPr/>
          <p:nvPr/>
        </p:nvSpPr>
        <p:spPr>
          <a:xfrm>
            <a:off x="420125" y="753350"/>
            <a:ext cx="2759400" cy="5844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3"/>
          <p:cNvSpPr txBox="1"/>
          <p:nvPr>
            <p:ph type="title"/>
          </p:nvPr>
        </p:nvSpPr>
        <p:spPr>
          <a:xfrm>
            <a:off x="423862" y="770890"/>
            <a:ext cx="7597668" cy="12689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Raleway"/>
              <a:buNone/>
            </a:pPr>
            <a:r>
              <a:rPr i="0" lang="es-ES" sz="2800">
                <a:solidFill>
                  <a:schemeClr val="lt1"/>
                </a:solidFill>
                <a:latin typeface="Raleway"/>
                <a:ea typeface="Raleway"/>
                <a:cs typeface="Raleway"/>
                <a:sym typeface="Raleway"/>
              </a:rPr>
              <a:t>Qué es PaaS</a:t>
            </a:r>
            <a:br>
              <a:rPr b="0" i="0" lang="es-ES" sz="2800">
                <a:latin typeface="Raleway"/>
                <a:ea typeface="Raleway"/>
                <a:cs typeface="Raleway"/>
                <a:sym typeface="Raleway"/>
              </a:rPr>
            </a:br>
            <a:br>
              <a:rPr lang="es-ES" sz="2800"/>
            </a:b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1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82" name="Google Shape;482;p15"/>
          <p:cNvGrpSpPr/>
          <p:nvPr/>
        </p:nvGrpSpPr>
        <p:grpSpPr>
          <a:xfrm>
            <a:off x="7717742" y="0"/>
            <a:ext cx="1426265" cy="6858000"/>
            <a:chOff x="10290315" y="0"/>
            <a:chExt cx="1901686" cy="6858000"/>
          </a:xfrm>
        </p:grpSpPr>
        <p:sp>
          <p:nvSpPr>
            <p:cNvPr id="483" name="Google Shape;483;p15"/>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4" name="Google Shape;484;p15"/>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5" name="Google Shape;485;p15"/>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6" name="Google Shape;486;p15"/>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p15"/>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8" name="Google Shape;488;p15"/>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89" name="Google Shape;489;p15"/>
          <p:cNvCxnSpPr/>
          <p:nvPr/>
        </p:nvCxnSpPr>
        <p:spPr>
          <a:xfrm>
            <a:off x="423862" y="6087110"/>
            <a:ext cx="8293758" cy="0"/>
          </a:xfrm>
          <a:prstGeom prst="straightConnector1">
            <a:avLst/>
          </a:prstGeom>
          <a:noFill/>
          <a:ln cap="flat" cmpd="sng" w="12700">
            <a:solidFill>
              <a:srgbClr val="A5A5A5"/>
            </a:solidFill>
            <a:prstDash val="solid"/>
            <a:miter lim="800000"/>
            <a:headEnd len="sm" w="sm" type="none"/>
            <a:tailEnd len="sm" w="sm" type="none"/>
          </a:ln>
        </p:spPr>
      </p:cxnSp>
      <p:sp>
        <p:nvSpPr>
          <p:cNvPr id="490" name="Google Shape;490;p15"/>
          <p:cNvSpPr/>
          <p:nvPr/>
        </p:nvSpPr>
        <p:spPr>
          <a:xfrm>
            <a:off x="420125" y="753350"/>
            <a:ext cx="2759400" cy="5844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5"/>
          <p:cNvSpPr txBox="1"/>
          <p:nvPr>
            <p:ph type="title"/>
          </p:nvPr>
        </p:nvSpPr>
        <p:spPr>
          <a:xfrm>
            <a:off x="423862" y="770890"/>
            <a:ext cx="7597668" cy="12689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Raleway"/>
              <a:buNone/>
            </a:pPr>
            <a:r>
              <a:rPr i="0" lang="es-ES" sz="2800">
                <a:solidFill>
                  <a:schemeClr val="lt1"/>
                </a:solidFill>
                <a:latin typeface="Raleway"/>
                <a:ea typeface="Raleway"/>
                <a:cs typeface="Raleway"/>
                <a:sym typeface="Raleway"/>
              </a:rPr>
              <a:t>Qué es SaaS</a:t>
            </a:r>
            <a:br>
              <a:rPr i="0" lang="es-ES" sz="2800">
                <a:solidFill>
                  <a:schemeClr val="lt1"/>
                </a:solidFill>
                <a:latin typeface="Raleway"/>
                <a:ea typeface="Raleway"/>
                <a:cs typeface="Raleway"/>
                <a:sym typeface="Raleway"/>
              </a:rPr>
            </a:br>
            <a:br>
              <a:rPr lang="es-ES" sz="2800">
                <a:solidFill>
                  <a:schemeClr val="lt1"/>
                </a:solidFill>
              </a:rPr>
            </a:br>
            <a:endParaRPr sz="2800">
              <a:solidFill>
                <a:schemeClr val="lt1"/>
              </a:solidFill>
            </a:endParaRPr>
          </a:p>
        </p:txBody>
      </p:sp>
      <p:sp>
        <p:nvSpPr>
          <p:cNvPr id="492" name="Google Shape;492;p15"/>
          <p:cNvSpPr txBox="1"/>
          <p:nvPr>
            <p:ph idx="1" type="body"/>
          </p:nvPr>
        </p:nvSpPr>
        <p:spPr>
          <a:xfrm>
            <a:off x="423850" y="1557100"/>
            <a:ext cx="8293800" cy="4204200"/>
          </a:xfrm>
          <a:prstGeom prst="rect">
            <a:avLst/>
          </a:prstGeom>
          <a:noFill/>
          <a:ln>
            <a:noFill/>
          </a:ln>
        </p:spPr>
        <p:txBody>
          <a:bodyPr anchorCtr="0" anchor="t" bIns="45700" lIns="91425" spcFirstLastPara="1" rIns="91425" wrap="square" tIns="45700">
            <a:normAutofit lnSpcReduction="20000"/>
          </a:bodyPr>
          <a:lstStyle/>
          <a:p>
            <a:pPr indent="-171450" lvl="0" marL="171450" rtl="0" algn="l">
              <a:lnSpc>
                <a:spcPct val="100000"/>
              </a:lnSpc>
              <a:spcBef>
                <a:spcPts val="0"/>
              </a:spcBef>
              <a:spcAft>
                <a:spcPts val="0"/>
              </a:spcAft>
              <a:buClr>
                <a:schemeClr val="dk1"/>
              </a:buClr>
              <a:buSzPts val="1700"/>
              <a:buChar char="•"/>
            </a:pPr>
            <a:r>
              <a:rPr b="0" i="0" lang="es-ES" sz="1700">
                <a:latin typeface="Raleway"/>
                <a:ea typeface="Raleway"/>
                <a:cs typeface="Raleway"/>
                <a:sym typeface="Raleway"/>
              </a:rPr>
              <a:t>Este modelo de software como infraestructura, aloja el </a:t>
            </a:r>
            <a:r>
              <a:rPr b="1" i="0" lang="es-ES" sz="1700">
                <a:latin typeface="Raleway"/>
                <a:ea typeface="Raleway"/>
                <a:cs typeface="Raleway"/>
                <a:sym typeface="Raleway"/>
              </a:rPr>
              <a:t>software de la empresa, así como sus datos, en servidores externos a la misma</a:t>
            </a:r>
            <a:r>
              <a:rPr b="0" i="0" lang="es-ES" sz="1700">
                <a:latin typeface="Raleway"/>
                <a:ea typeface="Raleway"/>
                <a:cs typeface="Raleway"/>
                <a:sym typeface="Raleway"/>
              </a:rPr>
              <a:t>, y paga una cuota por su utilización. Cualquier empleado de una empresa podrá acceder desde cualquier lugara las aplicaciones de la empresa sin necesidad de instalarlas en un equipo local. Cuando hablamos de software en la nube estamos hablando de SaaS.</a:t>
            </a:r>
            <a:endParaRPr sz="1700"/>
          </a:p>
          <a:p>
            <a:pPr indent="-171450" lvl="0" marL="171450" rtl="0" algn="l">
              <a:lnSpc>
                <a:spcPct val="100000"/>
              </a:lnSpc>
              <a:spcBef>
                <a:spcPts val="675"/>
              </a:spcBef>
              <a:spcAft>
                <a:spcPts val="0"/>
              </a:spcAft>
              <a:buClr>
                <a:schemeClr val="dk1"/>
              </a:buClr>
              <a:buSzPts val="1700"/>
              <a:buChar char="•"/>
            </a:pPr>
            <a:r>
              <a:rPr b="0" i="0" lang="es-ES" sz="1700">
                <a:latin typeface="Raleway"/>
                <a:ea typeface="Raleway"/>
                <a:cs typeface="Raleway"/>
                <a:sym typeface="Raleway"/>
              </a:rPr>
              <a:t>Con un SaaS la preocupación de la empresa será sólo cómo utilizar los programas de software necesarios para su funcionamiento, olvidándose del resto de recursos. El hardware requerido, sistemas operativos, aplicaciones, etc. son provistas por el proveedor del servicio que, además, se encarga de mantenerlas funcionando correctamente y actualizadas.</a:t>
            </a:r>
            <a:endParaRPr sz="1700"/>
          </a:p>
          <a:p>
            <a:pPr indent="-171450" lvl="0" marL="171450" rtl="0" algn="l">
              <a:lnSpc>
                <a:spcPct val="100000"/>
              </a:lnSpc>
              <a:spcBef>
                <a:spcPts val="675"/>
              </a:spcBef>
              <a:spcAft>
                <a:spcPts val="0"/>
              </a:spcAft>
              <a:buClr>
                <a:schemeClr val="dk1"/>
              </a:buClr>
              <a:buSzPts val="1700"/>
              <a:buChar char="•"/>
            </a:pPr>
            <a:r>
              <a:rPr b="0" i="0" lang="es-ES" sz="1700">
                <a:latin typeface="Raleway"/>
                <a:ea typeface="Raleway"/>
                <a:cs typeface="Raleway"/>
                <a:sym typeface="Raleway"/>
              </a:rPr>
              <a:t>Todos los usuarios acceden diariamente a aplicaciones SaaS ya que se puede decir que, cualquier aplicación online que se ejecuta en la nube y que se pueda acceder a ella a través de internet, es una aplicación SaaS.</a:t>
            </a:r>
            <a:endParaRPr b="0" i="0" sz="1700">
              <a:latin typeface="Raleway"/>
              <a:ea typeface="Raleway"/>
              <a:cs typeface="Raleway"/>
              <a:sym typeface="Raleway"/>
            </a:endParaRPr>
          </a:p>
          <a:p>
            <a:pPr indent="0" lvl="0" marL="171450" rtl="0" algn="l">
              <a:lnSpc>
                <a:spcPct val="90000"/>
              </a:lnSpc>
              <a:spcBef>
                <a:spcPts val="675"/>
              </a:spcBef>
              <a:spcAft>
                <a:spcPts val="0"/>
              </a:spcAft>
              <a:buSzPts val="1800"/>
              <a:buNone/>
            </a:pPr>
            <a:r>
              <a:t/>
            </a:r>
            <a:endParaRPr sz="1700">
              <a:latin typeface="Raleway"/>
              <a:ea typeface="Raleway"/>
              <a:cs typeface="Raleway"/>
              <a:sym typeface="Raleway"/>
            </a:endParaRPr>
          </a:p>
          <a:p>
            <a:pPr indent="0" lvl="0" marL="0" rtl="0" algn="l">
              <a:lnSpc>
                <a:spcPct val="90000"/>
              </a:lnSpc>
              <a:spcBef>
                <a:spcPts val="0"/>
              </a:spcBef>
              <a:spcAft>
                <a:spcPts val="0"/>
              </a:spcAft>
              <a:buClr>
                <a:schemeClr val="dk1"/>
              </a:buClr>
              <a:buSzPts val="1100"/>
              <a:buFont typeface="Arial"/>
              <a:buNone/>
            </a:pPr>
            <a:r>
              <a:rPr b="1" lang="es-ES" sz="2800">
                <a:solidFill>
                  <a:schemeClr val="accent6"/>
                </a:solidFill>
                <a:highlight>
                  <a:schemeClr val="lt1"/>
                </a:highlight>
                <a:latin typeface="Raleway"/>
                <a:ea typeface="Raleway"/>
                <a:cs typeface="Raleway"/>
                <a:sym typeface="Raleway"/>
              </a:rPr>
              <a:t>Ejemplos de SaaS</a:t>
            </a:r>
            <a:endParaRPr b="1" sz="2800">
              <a:solidFill>
                <a:schemeClr val="accent6"/>
              </a:solidFill>
              <a:highlight>
                <a:schemeClr val="lt1"/>
              </a:highlight>
              <a:latin typeface="Raleway"/>
              <a:ea typeface="Raleway"/>
              <a:cs typeface="Raleway"/>
              <a:sym typeface="Raleway"/>
            </a:endParaRPr>
          </a:p>
          <a:p>
            <a:pPr indent="-171450" lvl="0" marL="171450" rtl="0" algn="l">
              <a:lnSpc>
                <a:spcPct val="90000"/>
              </a:lnSpc>
              <a:spcBef>
                <a:spcPts val="0"/>
              </a:spcBef>
              <a:spcAft>
                <a:spcPts val="0"/>
              </a:spcAft>
              <a:buSzPts val="1500"/>
              <a:buChar char="•"/>
            </a:pPr>
            <a:r>
              <a:rPr lang="es-ES" sz="1500">
                <a:latin typeface="Raleway"/>
                <a:ea typeface="Raleway"/>
                <a:cs typeface="Raleway"/>
                <a:sym typeface="Raleway"/>
              </a:rPr>
              <a:t>Microsoft 365 y CMS web como Wordpress</a:t>
            </a:r>
            <a:endParaRPr sz="1700">
              <a:latin typeface="Raleway"/>
              <a:ea typeface="Raleway"/>
              <a:cs typeface="Raleway"/>
              <a:sym typeface="Raleway"/>
            </a:endParaRPr>
          </a:p>
          <a:p>
            <a:pPr indent="-76200" lvl="0" marL="171450" rtl="0" algn="l">
              <a:lnSpc>
                <a:spcPct val="90000"/>
              </a:lnSpc>
              <a:spcBef>
                <a:spcPts val="675"/>
              </a:spcBef>
              <a:spcAft>
                <a:spcPts val="0"/>
              </a:spcAft>
              <a:buClr>
                <a:schemeClr val="dk1"/>
              </a:buClr>
              <a:buSzPts val="1500"/>
              <a:buNone/>
            </a:pPr>
            <a:r>
              <a:t/>
            </a:r>
            <a:endParaRPr b="0" i="0" sz="1500">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01989e4ebd_0_5"/>
          <p:cNvSpPr txBox="1"/>
          <p:nvPr>
            <p:ph type="title"/>
          </p:nvPr>
        </p:nvSpPr>
        <p:spPr>
          <a:xfrm>
            <a:off x="423850" y="770895"/>
            <a:ext cx="4999500" cy="571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Arial"/>
              <a:buNone/>
            </a:pPr>
            <a:r>
              <a:rPr lang="es-ES" sz="2800">
                <a:solidFill>
                  <a:schemeClr val="accent1"/>
                </a:solidFill>
              </a:rPr>
              <a:t>Ejemplo – </a:t>
            </a:r>
            <a:r>
              <a:rPr lang="es-ES" sz="2800" u="sng">
                <a:solidFill>
                  <a:schemeClr val="accent1"/>
                </a:solidFill>
              </a:rPr>
              <a:t>Databricks</a:t>
            </a:r>
            <a:endParaRPr sz="3300" u="sng">
              <a:solidFill>
                <a:schemeClr val="accent1"/>
              </a:solidFill>
            </a:endParaRPr>
          </a:p>
        </p:txBody>
      </p:sp>
      <p:pic>
        <p:nvPicPr>
          <p:cNvPr id="498" name="Google Shape;498;g101989e4ebd_0_5"/>
          <p:cNvPicPr preferRelativeResize="0"/>
          <p:nvPr/>
        </p:nvPicPr>
        <p:blipFill rotWithShape="1">
          <a:blip r:embed="rId3">
            <a:alphaModFix/>
          </a:blip>
          <a:srcRect b="0" l="0" r="0" t="0"/>
          <a:stretch/>
        </p:blipFill>
        <p:spPr>
          <a:xfrm>
            <a:off x="152400" y="1495095"/>
            <a:ext cx="4457700" cy="2857500"/>
          </a:xfrm>
          <a:prstGeom prst="rect">
            <a:avLst/>
          </a:prstGeom>
          <a:noFill/>
          <a:ln>
            <a:noFill/>
          </a:ln>
        </p:spPr>
      </p:pic>
      <p:sp>
        <p:nvSpPr>
          <p:cNvPr id="499" name="Google Shape;499;g101989e4ebd_0_5"/>
          <p:cNvSpPr txBox="1"/>
          <p:nvPr>
            <p:ph idx="1" type="body"/>
          </p:nvPr>
        </p:nvSpPr>
        <p:spPr>
          <a:xfrm>
            <a:off x="4712425" y="2132425"/>
            <a:ext cx="3935700" cy="3856800"/>
          </a:xfrm>
          <a:prstGeom prst="rect">
            <a:avLst/>
          </a:prstGeom>
          <a:noFill/>
          <a:ln>
            <a:noFill/>
          </a:ln>
        </p:spPr>
        <p:txBody>
          <a:bodyPr anchorCtr="0" anchor="t" bIns="45700" lIns="91425" spcFirstLastPara="1" rIns="91425" wrap="square" tIns="45700">
            <a:noAutofit/>
          </a:bodyPr>
          <a:lstStyle/>
          <a:p>
            <a:pPr indent="0" lvl="0" marL="114300" rtl="0" algn="l">
              <a:lnSpc>
                <a:spcPct val="115000"/>
              </a:lnSpc>
              <a:spcBef>
                <a:spcPts val="700"/>
              </a:spcBef>
              <a:spcAft>
                <a:spcPts val="0"/>
              </a:spcAft>
              <a:buClr>
                <a:schemeClr val="dk1"/>
              </a:buClr>
              <a:buSzPts val="1100"/>
              <a:buFont typeface="Arial"/>
              <a:buNone/>
            </a:pPr>
            <a:r>
              <a:rPr lang="es-ES" sz="950"/>
              <a:t>Azure Databricks es un servicio que pertenece al área de Analytics y es un servicio de análisis rápido, sencillo y de colaboración que proporciona una plataforma de análisis basada en </a:t>
            </a:r>
            <a:r>
              <a:rPr b="1" lang="es-ES" sz="950"/>
              <a:t>Apache Spark</a:t>
            </a:r>
            <a:r>
              <a:rPr lang="es-ES" sz="950"/>
              <a:t> optimizada para la plataforma de servicios en la nube de Microsoft Azure. A través de una interfaz ágil y cómoda como son los </a:t>
            </a:r>
            <a:r>
              <a:rPr b="1" lang="es-ES" sz="950"/>
              <a:t>Notebooks </a:t>
            </a:r>
            <a:r>
              <a:rPr lang="es-ES" sz="950"/>
              <a:t>se llevan a cabo las implementaciones de algoritmos, procesos de transformación de datos, cuadros de mandos, etc. Soporta una amplia variedad de formatos, como puede ser un script de Python, un script de R, un Jupyter Notebook, etc.</a:t>
            </a:r>
            <a:endParaRPr sz="950"/>
          </a:p>
          <a:p>
            <a:pPr indent="0" lvl="0" marL="114300" rtl="0" algn="l">
              <a:lnSpc>
                <a:spcPct val="115000"/>
              </a:lnSpc>
              <a:spcBef>
                <a:spcPts val="700"/>
              </a:spcBef>
              <a:spcAft>
                <a:spcPts val="0"/>
              </a:spcAft>
              <a:buClr>
                <a:schemeClr val="dk1"/>
              </a:buClr>
              <a:buSzPts val="1100"/>
              <a:buFont typeface="Arial"/>
              <a:buNone/>
            </a:pPr>
            <a:r>
              <a:rPr lang="es-ES" sz="950"/>
              <a:t>Pensemos en</a:t>
            </a:r>
            <a:r>
              <a:rPr b="1" lang="es-ES" sz="950"/>
              <a:t> Databricks</a:t>
            </a:r>
            <a:r>
              <a:rPr lang="es-ES" sz="950"/>
              <a:t> como un</a:t>
            </a:r>
            <a:r>
              <a:rPr b="1" lang="es-ES" sz="950"/>
              <a:t> espacio de trabajo,</a:t>
            </a:r>
            <a:r>
              <a:rPr lang="es-ES" sz="950"/>
              <a:t> Workspace,  basado en Apache Spark, que permite colaborar a científicos de datos y ingenieros de datos en diferentes clústers mediante el desarrollo de Notebooks y bajo el soporte de un Runtime basado en Apache Spark donde se ejecutan todas las operaciones.</a:t>
            </a:r>
            <a:endParaRPr sz="950"/>
          </a:p>
          <a:p>
            <a:pPr indent="0" lvl="0" marL="114300" rtl="0" algn="l">
              <a:lnSpc>
                <a:spcPct val="115000"/>
              </a:lnSpc>
              <a:spcBef>
                <a:spcPts val="700"/>
              </a:spcBef>
              <a:spcAft>
                <a:spcPts val="0"/>
              </a:spcAft>
              <a:buClr>
                <a:schemeClr val="dk1"/>
              </a:buClr>
              <a:buSzPts val="1100"/>
              <a:buNone/>
            </a:pPr>
            <a:r>
              <a:rPr lang="es-ES" sz="950"/>
              <a:t>El Runtime de Databricks se ejecuta con todo el potencial de Azure, pudiendo crear clusters con las diferentes SKUs (tipos de maquinas virtuales). Añadiendo la posibilidad de configurar un Autoescalado, para consumir en cada momento lo que realmente necesitamos, la opción de apagar el cluster cuando no lo estemos usando o utilizar un cluster en modo Serverless.</a:t>
            </a:r>
            <a:endParaRPr sz="950">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01989e4ebd_0_13"/>
          <p:cNvSpPr txBox="1"/>
          <p:nvPr/>
        </p:nvSpPr>
        <p:spPr>
          <a:xfrm>
            <a:off x="423848" y="1483405"/>
            <a:ext cx="7676100" cy="4470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lang="es-ES" sz="1800">
                <a:solidFill>
                  <a:schemeClr val="dk1"/>
                </a:solidFill>
              </a:rPr>
              <a:t>Portal Azure:</a:t>
            </a:r>
            <a:endParaRPr sz="18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s-ES" sz="1800" u="sng">
                <a:solidFill>
                  <a:schemeClr val="hlink"/>
                </a:solidFill>
                <a:hlinkClick r:id="rId3"/>
              </a:rPr>
              <a:t>https://portal.azure.com/#home</a:t>
            </a:r>
            <a:endParaRPr sz="18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0" i="0" lang="es-ES" sz="1800" u="none" cap="none" strike="noStrike">
                <a:solidFill>
                  <a:schemeClr val="dk1"/>
                </a:solidFill>
                <a:latin typeface="Arial"/>
                <a:ea typeface="Arial"/>
                <a:cs typeface="Arial"/>
                <a:sym typeface="Arial"/>
              </a:rPr>
              <a:t>Tutoriales:</a:t>
            </a:r>
            <a:endParaRPr b="0" i="0" sz="1800" u="sng" cap="none" strike="noStrike">
              <a:solidFill>
                <a:schemeClr val="hlink"/>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s-ES" sz="1800" u="sng" cap="none" strike="noStrike">
                <a:solidFill>
                  <a:schemeClr val="hlink"/>
                </a:solidFill>
                <a:latin typeface="Arial"/>
                <a:ea typeface="Arial"/>
                <a:cs typeface="Arial"/>
                <a:sym typeface="Arial"/>
                <a:hlinkClick r:id="rId4"/>
              </a:rPr>
              <a:t>https://docs.microsoft.com/en-us/azure/storage/blobs/data-lake-storage-integrate-with-services-tutorials</a:t>
            </a:r>
            <a:endParaRPr b="0" i="0" sz="1800" u="sng" cap="none" strike="noStrike">
              <a:solidFill>
                <a:schemeClr val="hlink"/>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800" u="sng" cap="none" strike="noStrike">
              <a:solidFill>
                <a:schemeClr val="hlink"/>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s-ES" sz="1800" u="none" cap="none" strike="noStrike">
                <a:solidFill>
                  <a:schemeClr val="dk1"/>
                </a:solidFill>
                <a:latin typeface="Arial"/>
                <a:ea typeface="Arial"/>
                <a:cs typeface="Arial"/>
                <a:sym typeface="Arial"/>
              </a:rPr>
              <a:t>Documentación:</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s-ES" sz="1800" u="sng" cap="none" strike="noStrike">
                <a:solidFill>
                  <a:schemeClr val="hlink"/>
                </a:solidFill>
                <a:latin typeface="Arial"/>
                <a:ea typeface="Arial"/>
                <a:cs typeface="Arial"/>
                <a:sym typeface="Arial"/>
                <a:hlinkClick r:id="rId5"/>
              </a:rPr>
              <a:t>https://docs.microsoft.com/en-us/azure/databricks/</a:t>
            </a:r>
            <a:endParaRPr b="0" i="0" sz="1800" u="sng" cap="none" strike="noStrike">
              <a:solidFill>
                <a:schemeClr val="hlink"/>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800" u="sng" cap="none" strike="noStrike">
              <a:solidFill>
                <a:schemeClr val="hlink"/>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s-ES" sz="1800" u="none" cap="none" strike="noStrike">
                <a:solidFill>
                  <a:schemeClr val="dk1"/>
                </a:solidFill>
                <a:latin typeface="Arial"/>
                <a:ea typeface="Arial"/>
                <a:cs typeface="Arial"/>
                <a:sym typeface="Arial"/>
              </a:rPr>
              <a:t>Ejemplos de Código:</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ES" sz="1800" u="sng" cap="none" strike="noStrike">
                <a:solidFill>
                  <a:schemeClr val="hlink"/>
                </a:solidFill>
                <a:latin typeface="Arial"/>
                <a:ea typeface="Arial"/>
                <a:cs typeface="Arial"/>
                <a:sym typeface="Arial"/>
                <a:hlinkClick r:id="rId6"/>
              </a:rPr>
              <a:t>https://github.com/yokawasa/databricks-notebooks</a:t>
            </a:r>
            <a:endParaRPr b="0" i="0" sz="1800" u="sng" cap="none" strike="noStrike">
              <a:solidFill>
                <a:schemeClr val="hlink"/>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ES" sz="1800" u="sng" cap="none" strike="noStrike">
                <a:solidFill>
                  <a:schemeClr val="hlink"/>
                </a:solidFill>
                <a:latin typeface="Arial"/>
                <a:ea typeface="Arial"/>
                <a:cs typeface="Arial"/>
                <a:sym typeface="Arial"/>
                <a:hlinkClick r:id="rId7"/>
              </a:rPr>
              <a:t>Financial Fraud Detection using Decision Tree Machine Learning Models</a:t>
            </a:r>
            <a:endParaRPr b="0" i="0" sz="1800" u="none" cap="none" strike="noStrike">
              <a:solidFill>
                <a:schemeClr val="dk1"/>
              </a:solidFill>
              <a:latin typeface="Arial"/>
              <a:ea typeface="Arial"/>
              <a:cs typeface="Arial"/>
              <a:sym typeface="Arial"/>
            </a:endParaRPr>
          </a:p>
        </p:txBody>
      </p:sp>
      <p:sp>
        <p:nvSpPr>
          <p:cNvPr id="505" name="Google Shape;505;g101989e4ebd_0_13"/>
          <p:cNvSpPr txBox="1"/>
          <p:nvPr>
            <p:ph type="title"/>
          </p:nvPr>
        </p:nvSpPr>
        <p:spPr>
          <a:xfrm>
            <a:off x="423850" y="770895"/>
            <a:ext cx="4999500" cy="571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Arial"/>
              <a:buNone/>
            </a:pPr>
            <a:r>
              <a:rPr lang="es-ES" sz="2800">
                <a:solidFill>
                  <a:schemeClr val="accent1"/>
                </a:solidFill>
              </a:rPr>
              <a:t>Ejemplo – </a:t>
            </a:r>
            <a:r>
              <a:rPr lang="es-ES" sz="2800" u="sng">
                <a:solidFill>
                  <a:schemeClr val="accent1"/>
                </a:solidFill>
              </a:rPr>
              <a:t>Databricks</a:t>
            </a:r>
            <a:endParaRPr sz="3300" u="sng">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01989e4ebd_2_3"/>
          <p:cNvSpPr txBox="1"/>
          <p:nvPr>
            <p:ph type="title"/>
          </p:nvPr>
        </p:nvSpPr>
        <p:spPr>
          <a:xfrm>
            <a:off x="423863" y="770890"/>
            <a:ext cx="5502000" cy="126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Arial"/>
              <a:buNone/>
            </a:pPr>
            <a:r>
              <a:t/>
            </a:r>
            <a:endParaRPr/>
          </a:p>
        </p:txBody>
      </p:sp>
      <p:sp>
        <p:nvSpPr>
          <p:cNvPr id="511" name="Google Shape;511;g101989e4ebd_2_3"/>
          <p:cNvSpPr txBox="1"/>
          <p:nvPr>
            <p:ph idx="1" type="body"/>
          </p:nvPr>
        </p:nvSpPr>
        <p:spPr>
          <a:xfrm>
            <a:off x="423863" y="2160016"/>
            <a:ext cx="5502000" cy="3601200"/>
          </a:xfrm>
          <a:prstGeom prst="rect">
            <a:avLst/>
          </a:prstGeom>
          <a:noFill/>
          <a:ln>
            <a:noFill/>
          </a:ln>
        </p:spPr>
        <p:txBody>
          <a:bodyPr anchorCtr="0" anchor="t" bIns="45700" lIns="91425" spcFirstLastPara="1" rIns="91425" wrap="square" tIns="45700">
            <a:normAutofit/>
          </a:bodyPr>
          <a:lstStyle/>
          <a:p>
            <a:pPr indent="-57150" lvl="0" marL="171450" rtl="0" algn="l">
              <a:lnSpc>
                <a:spcPct val="100000"/>
              </a:lnSpc>
              <a:spcBef>
                <a:spcPts val="0"/>
              </a:spcBef>
              <a:spcAft>
                <a:spcPts val="0"/>
              </a:spcAft>
              <a:buClr>
                <a:schemeClr val="dk1"/>
              </a:buClr>
              <a:buSzPts val="1800"/>
              <a:buNone/>
            </a:pPr>
            <a:r>
              <a:t/>
            </a:r>
            <a:endParaRPr/>
          </a:p>
        </p:txBody>
      </p:sp>
      <p:pic>
        <p:nvPicPr>
          <p:cNvPr descr="Google Earth Engine, una herramienta más de descarga de imágenes satélites  - Geoinnova" id="512" name="Google Shape;512;g101989e4ebd_2_3"/>
          <p:cNvPicPr preferRelativeResize="0"/>
          <p:nvPr/>
        </p:nvPicPr>
        <p:blipFill rotWithShape="1">
          <a:blip r:embed="rId3">
            <a:alphaModFix/>
          </a:blip>
          <a:srcRect b="0" l="0" r="0" t="0"/>
          <a:stretch/>
        </p:blipFill>
        <p:spPr>
          <a:xfrm>
            <a:off x="876300" y="1654936"/>
            <a:ext cx="7391401" cy="35481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017e69c489_0_7"/>
          <p:cNvSpPr txBox="1"/>
          <p:nvPr>
            <p:ph type="ctrTitle"/>
          </p:nvPr>
        </p:nvSpPr>
        <p:spPr>
          <a:xfrm>
            <a:off x="423875" y="768325"/>
            <a:ext cx="4143600" cy="34263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lang="es-ES"/>
              <a:t>Contenido</a:t>
            </a:r>
            <a:endParaRPr/>
          </a:p>
          <a:p>
            <a:pPr indent="0" lvl="0" marL="0" rtl="0" algn="l">
              <a:lnSpc>
                <a:spcPct val="100000"/>
              </a:lnSpc>
              <a:spcBef>
                <a:spcPts val="0"/>
              </a:spcBef>
              <a:spcAft>
                <a:spcPts val="0"/>
              </a:spcAft>
              <a:buSzPct val="111111"/>
              <a:buNone/>
            </a:pPr>
            <a:r>
              <a:t/>
            </a:r>
            <a:endParaRPr/>
          </a:p>
          <a:p>
            <a:pPr indent="-309301" lvl="0" marL="457200" rtl="0" algn="l">
              <a:lnSpc>
                <a:spcPct val="100000"/>
              </a:lnSpc>
              <a:spcBef>
                <a:spcPts val="0"/>
              </a:spcBef>
              <a:spcAft>
                <a:spcPts val="0"/>
              </a:spcAft>
              <a:buSzPct val="100000"/>
              <a:buChar char="-"/>
            </a:pPr>
            <a:r>
              <a:rPr lang="es-ES" sz="1411"/>
              <a:t>¿Qué es el cloud computing</a:t>
            </a:r>
            <a:endParaRPr sz="1411"/>
          </a:p>
          <a:p>
            <a:pPr indent="-309301" lvl="0" marL="457200" rtl="0" algn="l">
              <a:lnSpc>
                <a:spcPct val="100000"/>
              </a:lnSpc>
              <a:spcBef>
                <a:spcPts val="0"/>
              </a:spcBef>
              <a:spcAft>
                <a:spcPts val="0"/>
              </a:spcAft>
              <a:buSzPct val="100000"/>
              <a:buChar char="-"/>
            </a:pPr>
            <a:r>
              <a:rPr lang="es-ES" sz="1411"/>
              <a:t>Computación en la nube vs Computación tradicional</a:t>
            </a:r>
            <a:endParaRPr sz="1411"/>
          </a:p>
          <a:p>
            <a:pPr indent="-309301" lvl="0" marL="457200" rtl="0" algn="l">
              <a:lnSpc>
                <a:spcPct val="100000"/>
              </a:lnSpc>
              <a:spcBef>
                <a:spcPts val="0"/>
              </a:spcBef>
              <a:spcAft>
                <a:spcPts val="0"/>
              </a:spcAft>
              <a:buSzPct val="100000"/>
              <a:buChar char="-"/>
            </a:pPr>
            <a:r>
              <a:rPr lang="es-ES" sz="1411"/>
              <a:t>Ventajas</a:t>
            </a:r>
            <a:endParaRPr sz="1411"/>
          </a:p>
          <a:p>
            <a:pPr indent="-309301" lvl="0" marL="457200" rtl="0" algn="l">
              <a:lnSpc>
                <a:spcPct val="100000"/>
              </a:lnSpc>
              <a:spcBef>
                <a:spcPts val="0"/>
              </a:spcBef>
              <a:spcAft>
                <a:spcPts val="0"/>
              </a:spcAft>
              <a:buSzPct val="100000"/>
              <a:buChar char="-"/>
            </a:pPr>
            <a:r>
              <a:rPr lang="es-ES" sz="1411"/>
              <a:t>Empresas</a:t>
            </a:r>
            <a:endParaRPr sz="1411"/>
          </a:p>
          <a:p>
            <a:pPr indent="-309301" lvl="0" marL="457200" rtl="0" algn="l">
              <a:lnSpc>
                <a:spcPct val="100000"/>
              </a:lnSpc>
              <a:spcBef>
                <a:spcPts val="0"/>
              </a:spcBef>
              <a:spcAft>
                <a:spcPts val="0"/>
              </a:spcAft>
              <a:buSzPct val="100000"/>
              <a:buChar char="-"/>
            </a:pPr>
            <a:r>
              <a:rPr lang="es-ES" sz="1411"/>
              <a:t>Casos de éxito</a:t>
            </a:r>
            <a:endParaRPr sz="1411"/>
          </a:p>
          <a:p>
            <a:pPr indent="-309301" lvl="0" marL="457200" rtl="0" algn="l">
              <a:lnSpc>
                <a:spcPct val="100000"/>
              </a:lnSpc>
              <a:spcBef>
                <a:spcPts val="0"/>
              </a:spcBef>
              <a:spcAft>
                <a:spcPts val="0"/>
              </a:spcAft>
              <a:buSzPct val="100000"/>
              <a:buChar char="-"/>
            </a:pPr>
            <a:r>
              <a:rPr lang="es-ES" sz="1411"/>
              <a:t>PaaS, IaaS, SaaS</a:t>
            </a:r>
            <a:endParaRPr sz="1411"/>
          </a:p>
          <a:p>
            <a:pPr indent="-309301" lvl="0" marL="457200" rtl="0" algn="l">
              <a:lnSpc>
                <a:spcPct val="100000"/>
              </a:lnSpc>
              <a:spcBef>
                <a:spcPts val="0"/>
              </a:spcBef>
              <a:spcAft>
                <a:spcPts val="0"/>
              </a:spcAft>
              <a:buSzPct val="100000"/>
              <a:buChar char="-"/>
            </a:pPr>
            <a:r>
              <a:rPr lang="es-ES" sz="1411"/>
              <a:t>Ejemplo – Databricks</a:t>
            </a:r>
            <a:endParaRPr sz="1411"/>
          </a:p>
          <a:p>
            <a:pPr indent="-309301" lvl="0" marL="457200" rtl="0" algn="l">
              <a:lnSpc>
                <a:spcPct val="100000"/>
              </a:lnSpc>
              <a:spcBef>
                <a:spcPts val="0"/>
              </a:spcBef>
              <a:spcAft>
                <a:spcPts val="0"/>
              </a:spcAft>
              <a:buSzPct val="100000"/>
              <a:buChar char="-"/>
            </a:pPr>
            <a:r>
              <a:rPr lang="es-ES" sz="1411"/>
              <a:t>Demo – Google Earth Engine vs Traditional</a:t>
            </a:r>
            <a:endParaRPr sz="141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01989e4ebd_2_9"/>
          <p:cNvSpPr txBox="1"/>
          <p:nvPr>
            <p:ph idx="1" type="body"/>
          </p:nvPr>
        </p:nvSpPr>
        <p:spPr>
          <a:xfrm>
            <a:off x="423863" y="2476499"/>
            <a:ext cx="6939000" cy="36672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rgbClr val="448AFF"/>
              </a:buClr>
              <a:buSzPts val="1800"/>
              <a:buChar char="•"/>
            </a:pPr>
            <a:r>
              <a:rPr b="0" i="0" lang="es-ES" u="sng" strike="noStrike">
                <a:solidFill>
                  <a:schemeClr val="hlink"/>
                </a:solidFill>
                <a:latin typeface="Roboto"/>
                <a:ea typeface="Roboto"/>
                <a:cs typeface="Roboto"/>
                <a:sym typeface="Roboto"/>
                <a:hlinkClick r:id="rId3"/>
              </a:rPr>
              <a:t>Google Earth Engine</a:t>
            </a:r>
            <a:r>
              <a:rPr b="0" i="0" lang="es-ES">
                <a:solidFill>
                  <a:srgbClr val="424242"/>
                </a:solidFill>
                <a:latin typeface="Roboto"/>
                <a:ea typeface="Roboto"/>
                <a:cs typeface="Roboto"/>
                <a:sym typeface="Roboto"/>
              </a:rPr>
              <a:t> es una plataforma de geomática basada en la nube </a:t>
            </a:r>
            <a:endParaRPr/>
          </a:p>
          <a:p>
            <a:pPr indent="-171450" lvl="0" marL="171450" rtl="0" algn="l">
              <a:lnSpc>
                <a:spcPct val="100000"/>
              </a:lnSpc>
              <a:spcBef>
                <a:spcPts val="675"/>
              </a:spcBef>
              <a:spcAft>
                <a:spcPts val="0"/>
              </a:spcAft>
              <a:buClr>
                <a:srgbClr val="424242"/>
              </a:buClr>
              <a:buSzPts val="1800"/>
              <a:buChar char="•"/>
            </a:pPr>
            <a:r>
              <a:rPr b="0" i="0" lang="es-ES">
                <a:solidFill>
                  <a:srgbClr val="424242"/>
                </a:solidFill>
                <a:latin typeface="Roboto"/>
                <a:ea typeface="Roboto"/>
                <a:cs typeface="Roboto"/>
                <a:sym typeface="Roboto"/>
              </a:rPr>
              <a:t>Permite a los usuarios visualizar y analizar imágenes de satélite de la Tierra. </a:t>
            </a:r>
            <a:endParaRPr/>
          </a:p>
          <a:p>
            <a:pPr indent="-171450" lvl="0" marL="171450" rtl="0" algn="l">
              <a:lnSpc>
                <a:spcPct val="100000"/>
              </a:lnSpc>
              <a:spcBef>
                <a:spcPts val="675"/>
              </a:spcBef>
              <a:spcAft>
                <a:spcPts val="0"/>
              </a:spcAft>
              <a:buClr>
                <a:srgbClr val="424242"/>
              </a:buClr>
              <a:buSzPts val="1800"/>
              <a:buChar char="•"/>
            </a:pPr>
            <a:r>
              <a:rPr b="0" i="0" lang="es-ES">
                <a:solidFill>
                  <a:srgbClr val="424242"/>
                </a:solidFill>
                <a:latin typeface="Roboto"/>
                <a:ea typeface="Roboto"/>
                <a:cs typeface="Roboto"/>
                <a:sym typeface="Roboto"/>
              </a:rPr>
              <a:t>Los científicos y las organizaciones sin ánimo de lucro utilizan Google Earth Engine para llevar a cabo estudios de teledetección remota, predecir brotes de enfermedades, gestionar recursos naturales, etc. </a:t>
            </a:r>
            <a:endParaRPr/>
          </a:p>
        </p:txBody>
      </p:sp>
      <p:pic>
        <p:nvPicPr>
          <p:cNvPr descr="Google Earth Engine, una herramienta más de descarga de imágenes satélites  - Geoinnova" id="519" name="Google Shape;519;g101989e4ebd_2_9"/>
          <p:cNvPicPr preferRelativeResize="0"/>
          <p:nvPr/>
        </p:nvPicPr>
        <p:blipFill rotWithShape="1">
          <a:blip r:embed="rId4">
            <a:alphaModFix/>
          </a:blip>
          <a:srcRect b="0" l="0" r="0" t="0"/>
          <a:stretch/>
        </p:blipFill>
        <p:spPr>
          <a:xfrm>
            <a:off x="561975" y="164379"/>
            <a:ext cx="4972052" cy="23867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01989e4ebd_2_15"/>
          <p:cNvSpPr txBox="1"/>
          <p:nvPr>
            <p:ph idx="1" type="body"/>
          </p:nvPr>
        </p:nvSpPr>
        <p:spPr>
          <a:xfrm>
            <a:off x="395288" y="2473303"/>
            <a:ext cx="6386400" cy="42204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rgbClr val="424242"/>
              </a:buClr>
              <a:buSzPts val="1800"/>
              <a:buChar char="•"/>
            </a:pPr>
            <a:r>
              <a:rPr lang="es-ES">
                <a:solidFill>
                  <a:srgbClr val="424242"/>
                </a:solidFill>
                <a:latin typeface="Roboto"/>
                <a:ea typeface="Roboto"/>
                <a:cs typeface="Roboto"/>
                <a:sym typeface="Roboto"/>
              </a:rPr>
              <a:t>Ejemplo de Servicio SaaS: </a:t>
            </a:r>
            <a:r>
              <a:rPr b="0" i="0" lang="es-ES" sz="1800">
                <a:latin typeface="Raleway"/>
                <a:ea typeface="Raleway"/>
                <a:cs typeface="Raleway"/>
                <a:sym typeface="Raleway"/>
              </a:rPr>
              <a:t>software como servicio.</a:t>
            </a:r>
            <a:endParaRPr/>
          </a:p>
          <a:p>
            <a:pPr indent="-171450" lvl="1" marL="514350" rtl="0" algn="l">
              <a:lnSpc>
                <a:spcPct val="100000"/>
              </a:lnSpc>
              <a:spcBef>
                <a:spcPts val="675"/>
              </a:spcBef>
              <a:spcAft>
                <a:spcPts val="0"/>
              </a:spcAft>
              <a:buClr>
                <a:schemeClr val="dk1"/>
              </a:buClr>
              <a:buSzPts val="1500"/>
              <a:buChar char="•"/>
            </a:pPr>
            <a:r>
              <a:rPr lang="es-ES">
                <a:latin typeface="Raleway"/>
                <a:ea typeface="Raleway"/>
                <a:cs typeface="Raleway"/>
                <a:sym typeface="Raleway"/>
              </a:rPr>
              <a:t>Los usuarios pueden acceder a todas las funcionalidades gratuitamente </a:t>
            </a:r>
            <a:endParaRPr/>
          </a:p>
          <a:p>
            <a:pPr indent="-171450" lvl="2" marL="857250" rtl="0" algn="l">
              <a:lnSpc>
                <a:spcPct val="100000"/>
              </a:lnSpc>
              <a:spcBef>
                <a:spcPts val="675"/>
              </a:spcBef>
              <a:spcAft>
                <a:spcPts val="0"/>
              </a:spcAft>
              <a:buClr>
                <a:schemeClr val="dk1"/>
              </a:buClr>
              <a:buSzPts val="1300"/>
              <a:buChar char="•"/>
            </a:pPr>
            <a:r>
              <a:rPr lang="es-ES">
                <a:latin typeface="Raleway"/>
                <a:ea typeface="Raleway"/>
                <a:cs typeface="Raleway"/>
                <a:sym typeface="Raleway"/>
              </a:rPr>
              <a:t>Con límites/condiciones 🡺 cuotas de uso Google Cloud Platform, almacenamiento limitado a descargas en PC/Google drive…</a:t>
            </a:r>
            <a:endParaRPr>
              <a:latin typeface="Raleway"/>
              <a:ea typeface="Raleway"/>
              <a:cs typeface="Raleway"/>
              <a:sym typeface="Raleway"/>
            </a:endParaRPr>
          </a:p>
          <a:p>
            <a:pPr indent="-171450" lvl="1" marL="514350" rtl="0" algn="l">
              <a:lnSpc>
                <a:spcPct val="100000"/>
              </a:lnSpc>
              <a:spcBef>
                <a:spcPts val="675"/>
              </a:spcBef>
              <a:spcAft>
                <a:spcPts val="0"/>
              </a:spcAft>
              <a:buClr>
                <a:schemeClr val="dk1"/>
              </a:buClr>
              <a:buSzPts val="1500"/>
              <a:buChar char="•"/>
            </a:pPr>
            <a:r>
              <a:rPr lang="es-ES">
                <a:latin typeface="Raleway"/>
                <a:ea typeface="Raleway"/>
                <a:cs typeface="Raleway"/>
                <a:sym typeface="Raleway"/>
              </a:rPr>
              <a:t>Desde cualquier dispositivo</a:t>
            </a:r>
            <a:endParaRPr/>
          </a:p>
          <a:p>
            <a:pPr indent="-171450" lvl="1" marL="514350" rtl="0" algn="l">
              <a:lnSpc>
                <a:spcPct val="100000"/>
              </a:lnSpc>
              <a:spcBef>
                <a:spcPts val="675"/>
              </a:spcBef>
              <a:spcAft>
                <a:spcPts val="0"/>
              </a:spcAft>
              <a:buClr>
                <a:schemeClr val="dk1"/>
              </a:buClr>
              <a:buSzPts val="1500"/>
              <a:buChar char="•"/>
            </a:pPr>
            <a:r>
              <a:rPr lang="es-ES">
                <a:latin typeface="Raleway"/>
                <a:ea typeface="Raleway"/>
                <a:cs typeface="Raleway"/>
                <a:sym typeface="Raleway"/>
              </a:rPr>
              <a:t>El usuario sólo se preocupa de utilizar la aplicación sin tener nada que ver con su instalación, mantenimiento y actualización</a:t>
            </a:r>
            <a:endParaRPr>
              <a:latin typeface="Raleway"/>
              <a:ea typeface="Raleway"/>
              <a:cs typeface="Raleway"/>
              <a:sym typeface="Raleway"/>
            </a:endParaRPr>
          </a:p>
          <a:p>
            <a:pPr indent="-171450" lvl="0" marL="171450" rtl="0" algn="l">
              <a:lnSpc>
                <a:spcPct val="100000"/>
              </a:lnSpc>
              <a:spcBef>
                <a:spcPts val="675"/>
              </a:spcBef>
              <a:spcAft>
                <a:spcPts val="0"/>
              </a:spcAft>
              <a:buClr>
                <a:srgbClr val="424242"/>
              </a:buClr>
              <a:buSzPts val="1800"/>
              <a:buChar char="•"/>
            </a:pPr>
            <a:r>
              <a:rPr lang="es-ES">
                <a:solidFill>
                  <a:srgbClr val="424242"/>
                </a:solidFill>
                <a:latin typeface="Roboto"/>
                <a:ea typeface="Roboto"/>
                <a:cs typeface="Roboto"/>
                <a:sym typeface="Roboto"/>
              </a:rPr>
              <a:t>Permite analizar ingentes cantidades de datos geoespaciales:</a:t>
            </a:r>
            <a:endParaRPr/>
          </a:p>
          <a:p>
            <a:pPr indent="-171450" lvl="1" marL="514350" rtl="0" algn="l">
              <a:lnSpc>
                <a:spcPct val="100000"/>
              </a:lnSpc>
              <a:spcBef>
                <a:spcPts val="675"/>
              </a:spcBef>
              <a:spcAft>
                <a:spcPts val="0"/>
              </a:spcAft>
              <a:buClr>
                <a:srgbClr val="424242"/>
              </a:buClr>
              <a:buSzPts val="1500"/>
              <a:buChar char="•"/>
            </a:pPr>
            <a:r>
              <a:rPr lang="es-ES">
                <a:solidFill>
                  <a:srgbClr val="424242"/>
                </a:solidFill>
                <a:latin typeface="Roboto"/>
                <a:ea typeface="Roboto"/>
                <a:cs typeface="Roboto"/>
                <a:sym typeface="Roboto"/>
              </a:rPr>
              <a:t>Earth Engine Timelapse: </a:t>
            </a:r>
            <a:endParaRPr/>
          </a:p>
          <a:p>
            <a:pPr indent="-171450" lvl="2" marL="857250" rtl="0" algn="l">
              <a:lnSpc>
                <a:spcPct val="100000"/>
              </a:lnSpc>
              <a:spcBef>
                <a:spcPts val="675"/>
              </a:spcBef>
              <a:spcAft>
                <a:spcPts val="0"/>
              </a:spcAft>
              <a:buClr>
                <a:srgbClr val="424242"/>
              </a:buClr>
              <a:buSzPts val="1300"/>
              <a:buChar char="•"/>
            </a:pPr>
            <a:r>
              <a:rPr lang="es-ES" u="sng">
                <a:solidFill>
                  <a:schemeClr val="hlink"/>
                </a:solidFill>
                <a:latin typeface="Roboto"/>
                <a:ea typeface="Roboto"/>
                <a:cs typeface="Roboto"/>
                <a:sym typeface="Roboto"/>
                <a:hlinkClick r:id="rId3"/>
              </a:rPr>
              <a:t>https://www.youtube.com/watch?v=kIYHGkSb-fU&amp;t=22s</a:t>
            </a:r>
            <a:endParaRPr>
              <a:solidFill>
                <a:srgbClr val="424242"/>
              </a:solidFill>
              <a:latin typeface="Roboto"/>
              <a:ea typeface="Roboto"/>
              <a:cs typeface="Roboto"/>
              <a:sym typeface="Roboto"/>
            </a:endParaRPr>
          </a:p>
        </p:txBody>
      </p:sp>
      <p:pic>
        <p:nvPicPr>
          <p:cNvPr descr="Google Earth Engine, una herramienta más de descarga de imágenes satélites  - Geoinnova" id="526" name="Google Shape;526;g101989e4ebd_2_15"/>
          <p:cNvPicPr preferRelativeResize="0"/>
          <p:nvPr/>
        </p:nvPicPr>
        <p:blipFill rotWithShape="1">
          <a:blip r:embed="rId4">
            <a:alphaModFix/>
          </a:blip>
          <a:srcRect b="0" l="0" r="0" t="0"/>
          <a:stretch/>
        </p:blipFill>
        <p:spPr>
          <a:xfrm>
            <a:off x="561975" y="164379"/>
            <a:ext cx="4972052" cy="2386756"/>
          </a:xfrm>
          <a:prstGeom prst="rect">
            <a:avLst/>
          </a:prstGeom>
          <a:noFill/>
          <a:ln>
            <a:noFill/>
          </a:ln>
        </p:spPr>
      </p:pic>
      <p:pic>
        <p:nvPicPr>
          <p:cNvPr descr="Google Cloud Platform: El Cloud Computing de Google | AyudaLey Datos" id="527" name="Google Shape;527;g101989e4ebd_2_15"/>
          <p:cNvPicPr preferRelativeResize="0"/>
          <p:nvPr/>
        </p:nvPicPr>
        <p:blipFill rotWithShape="1">
          <a:blip r:embed="rId5">
            <a:alphaModFix/>
          </a:blip>
          <a:srcRect b="0" l="0" r="0" t="0"/>
          <a:stretch/>
        </p:blipFill>
        <p:spPr>
          <a:xfrm>
            <a:off x="6696075" y="2876549"/>
            <a:ext cx="2252132" cy="1266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101989e4ebd_2_22"/>
          <p:cNvSpPr txBox="1"/>
          <p:nvPr>
            <p:ph idx="1" type="body"/>
          </p:nvPr>
        </p:nvSpPr>
        <p:spPr>
          <a:xfrm>
            <a:off x="423863" y="2551135"/>
            <a:ext cx="4300500" cy="3506700"/>
          </a:xfrm>
          <a:prstGeom prst="rect">
            <a:avLst/>
          </a:prstGeom>
          <a:noFill/>
          <a:ln>
            <a:noFill/>
          </a:ln>
        </p:spPr>
        <p:txBody>
          <a:bodyPr anchorCtr="0" anchor="t" bIns="45700" lIns="91425" spcFirstLastPara="1" rIns="91425" wrap="square" tIns="45700">
            <a:normAutofit fontScale="70000" lnSpcReduction="20000"/>
          </a:bodyPr>
          <a:lstStyle/>
          <a:p>
            <a:pPr indent="-171450" lvl="0" marL="171450" rtl="0" algn="just">
              <a:lnSpc>
                <a:spcPct val="100000"/>
              </a:lnSpc>
              <a:spcBef>
                <a:spcPts val="0"/>
              </a:spcBef>
              <a:spcAft>
                <a:spcPts val="0"/>
              </a:spcAft>
              <a:buClr>
                <a:srgbClr val="FF6600"/>
              </a:buClr>
              <a:buSzPct val="100000"/>
              <a:buChar char="•"/>
            </a:pPr>
            <a:r>
              <a:rPr b="1" i="0" lang="es-ES">
                <a:solidFill>
                  <a:srgbClr val="FF6600"/>
                </a:solidFill>
                <a:latin typeface="Bitter"/>
                <a:ea typeface="Bitter"/>
                <a:cs typeface="Bitter"/>
                <a:sym typeface="Bitter"/>
              </a:rPr>
              <a:t>Imágenes satélite y datos rádar</a:t>
            </a:r>
            <a:endParaRPr b="1" i="0">
              <a:solidFill>
                <a:srgbClr val="141412"/>
              </a:solidFill>
              <a:latin typeface="Bitter"/>
              <a:ea typeface="Bitter"/>
              <a:cs typeface="Bitter"/>
              <a:sym typeface="Bitte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Radar Sentinel 1</a:t>
            </a:r>
            <a:r>
              <a:rPr b="0" i="0" lang="es-ES">
                <a:solidFill>
                  <a:srgbClr val="141412"/>
                </a:solidFill>
                <a:latin typeface="Source Sans Pro"/>
                <a:ea typeface="Source Sans Pro"/>
                <a:cs typeface="Source Sans Pro"/>
                <a:sym typeface="Source Sans Pro"/>
              </a:rPr>
              <a:t>: COPERNICUS/S1_GRD</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Radar PALSAR-2</a:t>
            </a:r>
            <a:r>
              <a:rPr b="0" i="0" lang="es-ES">
                <a:solidFill>
                  <a:srgbClr val="141412"/>
                </a:solidFill>
                <a:latin typeface="Source Sans Pro"/>
                <a:ea typeface="Source Sans Pro"/>
                <a:cs typeface="Source Sans Pro"/>
                <a:sym typeface="Source Sans Pro"/>
              </a:rPr>
              <a:t>: JAXA/ALOS/PALSAR/YEARLY/SAR</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Sentinel 2-L1C</a:t>
            </a:r>
            <a:r>
              <a:rPr b="0" i="0" lang="es-ES">
                <a:solidFill>
                  <a:srgbClr val="141412"/>
                </a:solidFill>
                <a:latin typeface="Source Sans Pro"/>
                <a:ea typeface="Source Sans Pro"/>
                <a:cs typeface="Source Sans Pro"/>
                <a:sym typeface="Source Sans Pro"/>
              </a:rPr>
              <a:t>: COPERNICUS/S2</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Sentinel 2-L2A</a:t>
            </a:r>
            <a:r>
              <a:rPr b="0" i="0" lang="es-ES">
                <a:solidFill>
                  <a:srgbClr val="141412"/>
                </a:solidFill>
                <a:latin typeface="Source Sans Pro"/>
                <a:ea typeface="Source Sans Pro"/>
                <a:cs typeface="Source Sans Pro"/>
                <a:sym typeface="Source Sans Pro"/>
              </a:rPr>
              <a:t>: COPERNICUS/S2_SR</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Sentinel 3</a:t>
            </a:r>
            <a:r>
              <a:rPr b="0" i="0" lang="es-ES">
                <a:solidFill>
                  <a:srgbClr val="141412"/>
                </a:solidFill>
                <a:latin typeface="Source Sans Pro"/>
                <a:ea typeface="Source Sans Pro"/>
                <a:cs typeface="Source Sans Pro"/>
                <a:sym typeface="Source Sans Pro"/>
              </a:rPr>
              <a:t>: COPERNICUS/S3/OLCI</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PROBA-V</a:t>
            </a:r>
            <a:r>
              <a:rPr b="0" i="0" lang="es-ES">
                <a:solidFill>
                  <a:srgbClr val="141412"/>
                </a:solidFill>
                <a:latin typeface="Source Sans Pro"/>
                <a:ea typeface="Source Sans Pro"/>
                <a:cs typeface="Source Sans Pro"/>
                <a:sym typeface="Source Sans Pro"/>
              </a:rPr>
              <a:t>: VITO/PROBAV/C1/S1_TOC_100M</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VIIRS</a:t>
            </a:r>
            <a:r>
              <a:rPr b="0" i="0" lang="es-ES">
                <a:solidFill>
                  <a:srgbClr val="141412"/>
                </a:solidFill>
                <a:latin typeface="Source Sans Pro"/>
                <a:ea typeface="Source Sans Pro"/>
                <a:cs typeface="Source Sans Pro"/>
                <a:sym typeface="Source Sans Pro"/>
              </a:rPr>
              <a:t>: NOAA/VIIRS/001/VNP09GA</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MODIS</a:t>
            </a:r>
            <a:r>
              <a:rPr b="0" i="0" lang="es-ES">
                <a:solidFill>
                  <a:srgbClr val="141412"/>
                </a:solidFill>
                <a:latin typeface="Source Sans Pro"/>
                <a:ea typeface="Source Sans Pro"/>
                <a:cs typeface="Source Sans Pro"/>
                <a:sym typeface="Source Sans Pro"/>
              </a:rPr>
              <a:t>: MODIS/006/MCD43A1</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ASTER</a:t>
            </a:r>
            <a:r>
              <a:rPr b="0" i="0" lang="es-ES">
                <a:solidFill>
                  <a:srgbClr val="141412"/>
                </a:solidFill>
                <a:latin typeface="Source Sans Pro"/>
                <a:ea typeface="Source Sans Pro"/>
                <a:cs typeface="Source Sans Pro"/>
                <a:sym typeface="Source Sans Pro"/>
              </a:rPr>
              <a:t>: ASTER/AST_L1T_003</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Landsat 4</a:t>
            </a:r>
            <a:r>
              <a:rPr b="0" i="0" lang="es-ES">
                <a:solidFill>
                  <a:srgbClr val="141412"/>
                </a:solidFill>
                <a:latin typeface="Source Sans Pro"/>
                <a:ea typeface="Source Sans Pro"/>
                <a:cs typeface="Source Sans Pro"/>
                <a:sym typeface="Source Sans Pro"/>
              </a:rPr>
              <a:t>: LANDSAT/LT04/C01/T1_TOA</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Imágenes Landsat 5</a:t>
            </a:r>
            <a:r>
              <a:rPr b="0" i="0" lang="es-ES">
                <a:solidFill>
                  <a:srgbClr val="141412"/>
                </a:solidFill>
                <a:latin typeface="Source Sans Pro"/>
                <a:ea typeface="Source Sans Pro"/>
                <a:cs typeface="Source Sans Pro"/>
                <a:sym typeface="Source Sans Pro"/>
              </a:rPr>
              <a:t>: LANDSAT/LT05/C01/T1_TOA</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Landsat 7</a:t>
            </a:r>
            <a:r>
              <a:rPr b="0" i="0" lang="es-ES">
                <a:solidFill>
                  <a:srgbClr val="141412"/>
                </a:solidFill>
                <a:latin typeface="Source Sans Pro"/>
                <a:ea typeface="Source Sans Pro"/>
                <a:cs typeface="Source Sans Pro"/>
                <a:sym typeface="Source Sans Pro"/>
              </a:rPr>
              <a:t>: LANDSAT/LE07/C01/T1_TOA</a:t>
            </a:r>
            <a:endParaRPr/>
          </a:p>
          <a:p>
            <a:pPr indent="-171450" lvl="0" marL="171450" rtl="0" algn="just">
              <a:lnSpc>
                <a:spcPct val="100000"/>
              </a:lnSpc>
              <a:spcBef>
                <a:spcPts val="675"/>
              </a:spcBef>
              <a:spcAft>
                <a:spcPts val="0"/>
              </a:spcAft>
              <a:buClr>
                <a:srgbClr val="141412"/>
              </a:buClr>
              <a:buSzPct val="100000"/>
              <a:buFont typeface="Arial"/>
              <a:buChar char="•"/>
            </a:pPr>
            <a:r>
              <a:rPr b="1" i="0" lang="es-ES">
                <a:solidFill>
                  <a:srgbClr val="141412"/>
                </a:solidFill>
                <a:latin typeface="Source Sans Pro"/>
                <a:ea typeface="Source Sans Pro"/>
                <a:cs typeface="Source Sans Pro"/>
                <a:sym typeface="Source Sans Pro"/>
              </a:rPr>
              <a:t>Landsat 8</a:t>
            </a:r>
            <a:r>
              <a:rPr b="0" i="0" lang="es-ES">
                <a:solidFill>
                  <a:srgbClr val="141412"/>
                </a:solidFill>
                <a:latin typeface="Source Sans Pro"/>
                <a:ea typeface="Source Sans Pro"/>
                <a:cs typeface="Source Sans Pro"/>
                <a:sym typeface="Source Sans Pro"/>
              </a:rPr>
              <a:t>: LANDSAT/LC08/C01/T1_TOA</a:t>
            </a:r>
            <a:endParaRPr/>
          </a:p>
        </p:txBody>
      </p:sp>
      <p:pic>
        <p:nvPicPr>
          <p:cNvPr descr="Google Earth Engine, una herramienta más de descarga de imágenes satélites  - Geoinnova" id="534" name="Google Shape;534;g101989e4ebd_2_22"/>
          <p:cNvPicPr preferRelativeResize="0"/>
          <p:nvPr/>
        </p:nvPicPr>
        <p:blipFill rotWithShape="1">
          <a:blip r:embed="rId3">
            <a:alphaModFix/>
          </a:blip>
          <a:srcRect b="0" l="0" r="0" t="0"/>
          <a:stretch/>
        </p:blipFill>
        <p:spPr>
          <a:xfrm>
            <a:off x="561975" y="164379"/>
            <a:ext cx="4972052" cy="2386756"/>
          </a:xfrm>
          <a:prstGeom prst="rect">
            <a:avLst/>
          </a:prstGeom>
          <a:noFill/>
          <a:ln>
            <a:noFill/>
          </a:ln>
        </p:spPr>
      </p:pic>
      <p:sp>
        <p:nvSpPr>
          <p:cNvPr id="535" name="Google Shape;535;g101989e4ebd_2_22"/>
          <p:cNvSpPr txBox="1"/>
          <p:nvPr/>
        </p:nvSpPr>
        <p:spPr>
          <a:xfrm>
            <a:off x="4572000" y="2551135"/>
            <a:ext cx="4300500" cy="3506700"/>
          </a:xfrm>
          <a:prstGeom prst="rect">
            <a:avLst/>
          </a:prstGeom>
          <a:noFill/>
          <a:ln>
            <a:noFill/>
          </a:ln>
        </p:spPr>
        <p:txBody>
          <a:bodyPr anchorCtr="0" anchor="t" bIns="45700" lIns="91425" spcFirstLastPara="1" rIns="91425" wrap="square" tIns="45700">
            <a:normAutofit fontScale="62500" lnSpcReduction="10000"/>
          </a:bodyPr>
          <a:lstStyle/>
          <a:p>
            <a:pPr indent="-171450" lvl="0" marL="171450" marR="0" rtl="0" algn="l">
              <a:lnSpc>
                <a:spcPct val="100000"/>
              </a:lnSpc>
              <a:spcBef>
                <a:spcPts val="0"/>
              </a:spcBef>
              <a:spcAft>
                <a:spcPts val="0"/>
              </a:spcAft>
              <a:buClr>
                <a:srgbClr val="FF6600"/>
              </a:buClr>
              <a:buSzPct val="100000"/>
              <a:buFont typeface="Arial"/>
              <a:buChar char="•"/>
            </a:pPr>
            <a:r>
              <a:rPr b="1" i="0" lang="es-ES" sz="1800" u="none" cap="none" strike="noStrike">
                <a:solidFill>
                  <a:srgbClr val="FF6600"/>
                </a:solidFill>
                <a:latin typeface="Bitter"/>
                <a:ea typeface="Bitter"/>
                <a:cs typeface="Bitter"/>
                <a:sym typeface="Bitter"/>
              </a:rPr>
              <a:t>Y más….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6600"/>
              </a:buClr>
              <a:buSzPct val="100000"/>
              <a:buFont typeface="Arial"/>
              <a:buChar char="•"/>
            </a:pPr>
            <a:r>
              <a:rPr b="1" i="0" lang="es-ES" sz="1800" u="none" cap="none" strike="noStrike">
                <a:solidFill>
                  <a:srgbClr val="FF6600"/>
                </a:solidFill>
                <a:latin typeface="Bitter"/>
                <a:ea typeface="Bitter"/>
                <a:cs typeface="Bitter"/>
                <a:sym typeface="Bitter"/>
              </a:rPr>
              <a:t>Datos climáticos</a:t>
            </a:r>
            <a:endParaRPr b="1" i="0" sz="1800" u="none" cap="none" strike="noStrike">
              <a:solidFill>
                <a:srgbClr val="FF6600"/>
              </a:solidFill>
              <a:latin typeface="Bitter"/>
              <a:ea typeface="Bitter"/>
              <a:cs typeface="Bitter"/>
              <a:sym typeface="Bitter"/>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CHIRPS</a:t>
            </a:r>
            <a:r>
              <a:rPr b="0" i="0" lang="es-ES" sz="1800" u="none" cap="none" strike="noStrike">
                <a:solidFill>
                  <a:srgbClr val="141412"/>
                </a:solidFill>
                <a:latin typeface="Source Sans Pro"/>
                <a:ea typeface="Source Sans Pro"/>
                <a:cs typeface="Source Sans Pro"/>
                <a:sym typeface="Source Sans Pro"/>
              </a:rPr>
              <a:t>: UCSB-CHG/CHIRPS/DAILY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TerraClimate</a:t>
            </a:r>
            <a:r>
              <a:rPr b="0" i="0" lang="es-ES" sz="1800" u="none" cap="none" strike="noStrike">
                <a:solidFill>
                  <a:srgbClr val="141412"/>
                </a:solidFill>
                <a:latin typeface="Source Sans Pro"/>
                <a:ea typeface="Source Sans Pro"/>
                <a:cs typeface="Source Sans Pro"/>
                <a:sym typeface="Source Sans Pro"/>
              </a:rPr>
              <a:t>: IDAHO_EPSCOR/TERRACLIMATE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WorldClim Climatology</a:t>
            </a:r>
            <a:r>
              <a:rPr b="0" i="0" lang="es-ES" sz="1800" u="none" cap="none" strike="noStrike">
                <a:solidFill>
                  <a:srgbClr val="141412"/>
                </a:solidFill>
                <a:latin typeface="Source Sans Pro"/>
                <a:ea typeface="Source Sans Pro"/>
                <a:cs typeface="Source Sans Pro"/>
                <a:sym typeface="Source Sans Pro"/>
              </a:rPr>
              <a:t>: WORLDCLIM/V1/MONTHLY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WorldClim</a:t>
            </a:r>
            <a:r>
              <a:rPr b="0" i="0" lang="es-ES" sz="1800" u="none" cap="none" strike="noStrike">
                <a:solidFill>
                  <a:srgbClr val="141412"/>
                </a:solidFill>
                <a:latin typeface="Source Sans Pro"/>
                <a:ea typeface="Source Sans Pro"/>
                <a:cs typeface="Source Sans Pro"/>
                <a:sym typeface="Source Sans Pro"/>
              </a:rPr>
              <a:t> BIO: WORLDCLIM/V1/BIO</a:t>
            </a:r>
            <a:br>
              <a:rPr b="1" i="0" lang="es-ES" sz="1800" u="none" cap="none" strike="noStrike">
                <a:solidFill>
                  <a:srgbClr val="141412"/>
                </a:solidFill>
                <a:latin typeface="Source Sans Pro"/>
                <a:ea typeface="Source Sans Pro"/>
                <a:cs typeface="Source Sans Pro"/>
                <a:sym typeface="Source Sans Pro"/>
              </a:rPr>
            </a:br>
            <a:endParaRPr b="0" i="0" sz="1800" u="none" cap="none" strike="noStrike">
              <a:solidFill>
                <a:srgbClr val="141412"/>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FF6600"/>
              </a:buClr>
              <a:buSzPct val="100000"/>
              <a:buFont typeface="Arial"/>
              <a:buChar char="•"/>
            </a:pPr>
            <a:r>
              <a:rPr b="1" i="0" lang="es-ES" sz="1800" u="none" cap="none" strike="noStrike">
                <a:solidFill>
                  <a:srgbClr val="FF6600"/>
                </a:solidFill>
                <a:latin typeface="Bitter"/>
                <a:ea typeface="Bitter"/>
                <a:cs typeface="Bitter"/>
                <a:sym typeface="Bitter"/>
              </a:rPr>
              <a:t>Seguimiento atmosférico</a:t>
            </a:r>
            <a:endParaRPr b="1" i="0" sz="1800" u="none" cap="none" strike="noStrike">
              <a:solidFill>
                <a:srgbClr val="FF6600"/>
              </a:solidFill>
              <a:latin typeface="Bitter"/>
              <a:ea typeface="Bitter"/>
              <a:cs typeface="Bitter"/>
              <a:sym typeface="Bitter"/>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(HCHO)</a:t>
            </a:r>
            <a:r>
              <a:rPr b="0" i="0" lang="es-ES" sz="1800" u="none" cap="none" strike="noStrike">
                <a:solidFill>
                  <a:srgbClr val="141412"/>
                </a:solidFill>
                <a:latin typeface="Source Sans Pro"/>
                <a:ea typeface="Source Sans Pro"/>
                <a:cs typeface="Source Sans Pro"/>
                <a:sym typeface="Source Sans Pro"/>
              </a:rPr>
              <a:t>: COPERNICUS/S5P/NRTI/L3_HCHO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(O</a:t>
            </a:r>
            <a:r>
              <a:rPr b="1" baseline="-25000" i="0" lang="es-ES" sz="1800" u="none" cap="none" strike="noStrike">
                <a:solidFill>
                  <a:srgbClr val="141412"/>
                </a:solidFill>
                <a:latin typeface="Source Sans Pro"/>
                <a:ea typeface="Source Sans Pro"/>
                <a:cs typeface="Source Sans Pro"/>
                <a:sym typeface="Source Sans Pro"/>
              </a:rPr>
              <a:t>3</a:t>
            </a:r>
            <a:r>
              <a:rPr b="1" i="0" lang="es-ES" sz="1800" u="none" cap="none" strike="noStrike">
                <a:solidFill>
                  <a:srgbClr val="141412"/>
                </a:solidFill>
                <a:latin typeface="Source Sans Pro"/>
                <a:ea typeface="Source Sans Pro"/>
                <a:cs typeface="Source Sans Pro"/>
                <a:sym typeface="Source Sans Pro"/>
              </a:rPr>
              <a:t>)</a:t>
            </a:r>
            <a:r>
              <a:rPr b="0" i="0" lang="es-ES" sz="1800" u="none" cap="none" strike="noStrike">
                <a:solidFill>
                  <a:srgbClr val="141412"/>
                </a:solidFill>
                <a:latin typeface="Source Sans Pro"/>
                <a:ea typeface="Source Sans Pro"/>
                <a:cs typeface="Source Sans Pro"/>
                <a:sym typeface="Source Sans Pro"/>
              </a:rPr>
              <a:t>: COPERNICUS/S5P/NRTI/L3_O3</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(S0</a:t>
            </a:r>
            <a:r>
              <a:rPr b="1" baseline="-25000" i="0" lang="es-ES" sz="1800" u="none" cap="none" strike="noStrike">
                <a:solidFill>
                  <a:srgbClr val="141412"/>
                </a:solidFill>
                <a:latin typeface="Source Sans Pro"/>
                <a:ea typeface="Source Sans Pro"/>
                <a:cs typeface="Source Sans Pro"/>
                <a:sym typeface="Source Sans Pro"/>
              </a:rPr>
              <a:t>2</a:t>
            </a:r>
            <a:r>
              <a:rPr b="1" i="0" lang="es-ES" sz="1800" u="none" cap="none" strike="noStrike">
                <a:solidFill>
                  <a:srgbClr val="141412"/>
                </a:solidFill>
                <a:latin typeface="Source Sans Pro"/>
                <a:ea typeface="Source Sans Pro"/>
                <a:cs typeface="Source Sans Pro"/>
                <a:sym typeface="Source Sans Pro"/>
              </a:rPr>
              <a:t>)</a:t>
            </a:r>
            <a:r>
              <a:rPr b="0" i="0" lang="es-ES" sz="1800" u="none" cap="none" strike="noStrike">
                <a:solidFill>
                  <a:srgbClr val="141412"/>
                </a:solidFill>
                <a:latin typeface="Source Sans Pro"/>
                <a:ea typeface="Source Sans Pro"/>
                <a:cs typeface="Source Sans Pro"/>
                <a:sym typeface="Source Sans Pro"/>
              </a:rPr>
              <a:t>:COPERNICUS/S5P/NRTI/L3_SO2</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(Aerosoles)</a:t>
            </a:r>
            <a:r>
              <a:rPr b="0" i="0" lang="es-ES" sz="1800" u="none" cap="none" strike="noStrike">
                <a:solidFill>
                  <a:srgbClr val="141412"/>
                </a:solidFill>
                <a:latin typeface="Source Sans Pro"/>
                <a:ea typeface="Source Sans Pro"/>
                <a:cs typeface="Source Sans Pro"/>
                <a:sym typeface="Source Sans Pro"/>
              </a:rPr>
              <a:t>:COPERNICUS/S5P/NRTI/L3_AER_AI</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(Nubes):</a:t>
            </a:r>
            <a:r>
              <a:rPr b="0" i="0" lang="es-ES" sz="1800" u="none" cap="none" strike="noStrike">
                <a:solidFill>
                  <a:srgbClr val="141412"/>
                </a:solidFill>
                <a:latin typeface="Source Sans Pro"/>
                <a:ea typeface="Source Sans Pro"/>
                <a:cs typeface="Source Sans Pro"/>
                <a:sym typeface="Source Sans Pro"/>
              </a:rPr>
              <a:t>COPERNICUS/S5P/NRTI/L3_CLOUD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(NO</a:t>
            </a:r>
            <a:r>
              <a:rPr b="1" baseline="-25000" i="0" lang="es-ES" sz="1800" u="none" cap="none" strike="noStrike">
                <a:solidFill>
                  <a:srgbClr val="141412"/>
                </a:solidFill>
                <a:latin typeface="Source Sans Pro"/>
                <a:ea typeface="Source Sans Pro"/>
                <a:cs typeface="Source Sans Pro"/>
                <a:sym typeface="Source Sans Pro"/>
              </a:rPr>
              <a:t>2</a:t>
            </a:r>
            <a:r>
              <a:rPr b="1" i="0" lang="es-ES" sz="1800" u="none" cap="none" strike="noStrike">
                <a:solidFill>
                  <a:srgbClr val="141412"/>
                </a:solidFill>
                <a:latin typeface="Source Sans Pro"/>
                <a:ea typeface="Source Sans Pro"/>
                <a:cs typeface="Source Sans Pro"/>
                <a:sym typeface="Source Sans Pro"/>
              </a:rPr>
              <a:t>)</a:t>
            </a:r>
            <a:r>
              <a:rPr b="0" i="0" lang="es-ES" sz="1800" u="none" cap="none" strike="noStrike">
                <a:solidFill>
                  <a:srgbClr val="141412"/>
                </a:solidFill>
                <a:latin typeface="Source Sans Pro"/>
                <a:ea typeface="Source Sans Pro"/>
                <a:cs typeface="Source Sans Pro"/>
                <a:sym typeface="Source Sans Pro"/>
              </a:rPr>
              <a:t>:COPERNICUS/S5P/NRTI/L3_NO2</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(CO)</a:t>
            </a:r>
            <a:r>
              <a:rPr b="0" i="0" lang="es-ES" sz="1800" u="none" cap="none" strike="noStrike">
                <a:solidFill>
                  <a:srgbClr val="141412"/>
                </a:solidFill>
                <a:latin typeface="Source Sans Pro"/>
                <a:ea typeface="Source Sans Pro"/>
                <a:cs typeface="Source Sans Pro"/>
                <a:sym typeface="Source Sans Pro"/>
              </a:rPr>
              <a:t>:COPERNICUS/S5P/NRTI/L3_CO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Sentinel 5P (CH</a:t>
            </a:r>
            <a:r>
              <a:rPr b="1" baseline="-25000" i="0" lang="es-ES" sz="1800" u="none" cap="none" strike="noStrike">
                <a:solidFill>
                  <a:srgbClr val="141412"/>
                </a:solidFill>
                <a:latin typeface="Source Sans Pro"/>
                <a:ea typeface="Source Sans Pro"/>
                <a:cs typeface="Source Sans Pro"/>
                <a:sym typeface="Source Sans Pro"/>
              </a:rPr>
              <a:t>4</a:t>
            </a:r>
            <a:r>
              <a:rPr b="1" i="0" lang="es-ES" sz="1800" u="none" cap="none" strike="noStrike">
                <a:solidFill>
                  <a:srgbClr val="141412"/>
                </a:solidFill>
                <a:latin typeface="Source Sans Pro"/>
                <a:ea typeface="Source Sans Pro"/>
                <a:cs typeface="Source Sans Pro"/>
                <a:sym typeface="Source Sans Pro"/>
              </a:rPr>
              <a:t>)</a:t>
            </a:r>
            <a:r>
              <a:rPr b="0" i="0" lang="es-ES" sz="1800" u="none" cap="none" strike="noStrike">
                <a:solidFill>
                  <a:srgbClr val="141412"/>
                </a:solidFill>
                <a:latin typeface="Source Sans Pro"/>
                <a:ea typeface="Source Sans Pro"/>
                <a:cs typeface="Source Sans Pro"/>
                <a:sym typeface="Source Sans Pro"/>
              </a:rPr>
              <a:t>:COPERNICUS/S5P/OFFL/L3_CH4</a:t>
            </a:r>
            <a:br>
              <a:rPr b="1" i="0" lang="es-ES" sz="1800" u="none" cap="none" strike="noStrike">
                <a:solidFill>
                  <a:srgbClr val="141412"/>
                </a:solidFill>
                <a:latin typeface="Source Sans Pro"/>
                <a:ea typeface="Source Sans Pro"/>
                <a:cs typeface="Source Sans Pro"/>
                <a:sym typeface="Source Sans Pro"/>
              </a:rPr>
            </a:br>
            <a:endParaRPr b="0" i="0" sz="1800" u="none" cap="none" strike="noStrike">
              <a:solidFill>
                <a:srgbClr val="141412"/>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FF6600"/>
              </a:buClr>
              <a:buSzPct val="100000"/>
              <a:buFont typeface="Arial"/>
              <a:buChar char="•"/>
            </a:pPr>
            <a:r>
              <a:rPr b="1" i="0" lang="es-ES" sz="1800" u="none" cap="none" strike="noStrike">
                <a:solidFill>
                  <a:srgbClr val="FF6600"/>
                </a:solidFill>
                <a:latin typeface="Bitter"/>
                <a:ea typeface="Bitter"/>
                <a:cs typeface="Bitter"/>
                <a:sym typeface="Bitter"/>
              </a:rPr>
              <a:t>Usos del suelo</a:t>
            </a:r>
            <a:endParaRPr b="1" i="0" sz="1800" u="none" cap="none" strike="noStrike">
              <a:solidFill>
                <a:srgbClr val="FF6600"/>
              </a:solidFill>
              <a:latin typeface="Bitter"/>
              <a:ea typeface="Bitter"/>
              <a:cs typeface="Bitter"/>
              <a:sym typeface="Bitter"/>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Copernicus Corine Land Cover</a:t>
            </a:r>
            <a:r>
              <a:rPr b="0" i="0" lang="es-ES" sz="1800" u="none" cap="none" strike="noStrike">
                <a:solidFill>
                  <a:srgbClr val="141412"/>
                </a:solidFill>
                <a:latin typeface="Source Sans Pro"/>
                <a:ea typeface="Source Sans Pro"/>
                <a:cs typeface="Source Sans Pro"/>
                <a:sym typeface="Source Sans Pro"/>
              </a:rPr>
              <a:t>: COPERNICUS/CORINE/V18_5_1/100m</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MODIS Land Cover</a:t>
            </a:r>
            <a:r>
              <a:rPr b="0" i="0" lang="es-ES" sz="1800" u="none" cap="none" strike="noStrike">
                <a:solidFill>
                  <a:srgbClr val="141412"/>
                </a:solidFill>
                <a:latin typeface="Source Sans Pro"/>
                <a:ea typeface="Source Sans Pro"/>
                <a:cs typeface="Source Sans Pro"/>
                <a:sym typeface="Source Sans Pro"/>
              </a:rPr>
              <a:t>: MODIS/006/MCD12Q1</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141412"/>
              </a:buClr>
              <a:buSzPct val="100000"/>
              <a:buFont typeface="Arial"/>
              <a:buChar char="•"/>
            </a:pPr>
            <a:r>
              <a:rPr b="1" i="0" lang="es-ES" sz="1800" u="none" cap="none" strike="noStrike">
                <a:solidFill>
                  <a:srgbClr val="141412"/>
                </a:solidFill>
                <a:latin typeface="Source Sans Pro"/>
                <a:ea typeface="Source Sans Pro"/>
                <a:cs typeface="Source Sans Pro"/>
                <a:sym typeface="Source Sans Pro"/>
              </a:rPr>
              <a:t>GlobCover</a:t>
            </a:r>
            <a:r>
              <a:rPr b="0" i="0" lang="es-ES" sz="1800" u="none" cap="none" strike="noStrike">
                <a:solidFill>
                  <a:srgbClr val="141412"/>
                </a:solidFill>
                <a:latin typeface="Source Sans Pro"/>
                <a:ea typeface="Source Sans Pro"/>
                <a:cs typeface="Source Sans Pro"/>
                <a:sym typeface="Source Sans Pro"/>
              </a:rPr>
              <a:t>: ESA/GLOBCOVER_L4_200901_200912_V2_3</a:t>
            </a:r>
            <a:endParaRPr b="0" i="0" sz="1400" u="none" cap="none" strike="noStrike">
              <a:solidFill>
                <a:srgbClr val="000000"/>
              </a:solidFill>
              <a:latin typeface="Arial"/>
              <a:ea typeface="Arial"/>
              <a:cs typeface="Arial"/>
              <a:sym typeface="Arial"/>
            </a:endParaRPr>
          </a:p>
        </p:txBody>
      </p:sp>
      <p:sp>
        <p:nvSpPr>
          <p:cNvPr id="536" name="Google Shape;536;g101989e4ebd_2_22"/>
          <p:cNvSpPr txBox="1"/>
          <p:nvPr/>
        </p:nvSpPr>
        <p:spPr>
          <a:xfrm>
            <a:off x="2064544" y="6236422"/>
            <a:ext cx="6939000" cy="457200"/>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100000"/>
              </a:lnSpc>
              <a:spcBef>
                <a:spcPts val="0"/>
              </a:spcBef>
              <a:spcAft>
                <a:spcPts val="0"/>
              </a:spcAft>
              <a:buClr>
                <a:srgbClr val="448AFF"/>
              </a:buClr>
              <a:buSzPts val="1800"/>
              <a:buFont typeface="Arial"/>
              <a:buChar char="•"/>
            </a:pPr>
            <a:r>
              <a:rPr b="0" i="0" lang="es-ES" sz="1800" u="none" cap="none" strike="noStrike">
                <a:solidFill>
                  <a:srgbClr val="448AFF"/>
                </a:solidFill>
                <a:latin typeface="Roboto"/>
                <a:ea typeface="Roboto"/>
                <a:cs typeface="Roboto"/>
                <a:sym typeface="Roboto"/>
              </a:rPr>
              <a:t>MUCHÍSIMA INFORMACIÓN</a:t>
            </a:r>
            <a:endParaRPr b="0" i="0" sz="1800" u="none" cap="none" strike="noStrike">
              <a:solidFill>
                <a:srgbClr val="42424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101989e4ebd_2_30"/>
          <p:cNvSpPr txBox="1"/>
          <p:nvPr>
            <p:ph type="title"/>
          </p:nvPr>
        </p:nvSpPr>
        <p:spPr>
          <a:xfrm>
            <a:off x="423862" y="770890"/>
            <a:ext cx="4800600" cy="126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Arial"/>
              <a:buNone/>
            </a:pPr>
            <a:r>
              <a:rPr lang="es-ES" sz="2800"/>
              <a:t>Demo – Google Earth Engine vs Traditional</a:t>
            </a:r>
            <a:endParaRPr/>
          </a:p>
        </p:txBody>
      </p:sp>
      <p:sp>
        <p:nvSpPr>
          <p:cNvPr id="542" name="Google Shape;542;g101989e4ebd_2_30"/>
          <p:cNvSpPr txBox="1"/>
          <p:nvPr>
            <p:ph idx="1" type="body"/>
          </p:nvPr>
        </p:nvSpPr>
        <p:spPr>
          <a:xfrm>
            <a:off x="423862" y="2160015"/>
            <a:ext cx="4800600" cy="3927000"/>
          </a:xfrm>
          <a:prstGeom prst="rect">
            <a:avLst/>
          </a:prstGeom>
          <a:noFill/>
          <a:ln>
            <a:noFill/>
          </a:ln>
        </p:spPr>
        <p:txBody>
          <a:bodyPr anchorCtr="0" anchor="t" bIns="45700" lIns="91425" spcFirstLastPara="1" rIns="91425" wrap="square" tIns="45700">
            <a:normAutofit/>
          </a:bodyPr>
          <a:lstStyle/>
          <a:p>
            <a:pPr indent="-107950" lvl="0" marL="171450" rtl="0" algn="l">
              <a:lnSpc>
                <a:spcPct val="90000"/>
              </a:lnSpc>
              <a:spcBef>
                <a:spcPts val="0"/>
              </a:spcBef>
              <a:spcAft>
                <a:spcPts val="0"/>
              </a:spcAft>
              <a:buClr>
                <a:schemeClr val="dk1"/>
              </a:buClr>
              <a:buSzPts val="1000"/>
              <a:buNone/>
            </a:pPr>
            <a:r>
              <a:t/>
            </a:r>
            <a:endParaRPr b="0" i="0" sz="1000">
              <a:latin typeface="Barlow"/>
              <a:ea typeface="Barlow"/>
              <a:cs typeface="Barlow"/>
              <a:sym typeface="Barlow"/>
            </a:endParaRPr>
          </a:p>
        </p:txBody>
      </p:sp>
      <p:pic>
        <p:nvPicPr>
          <p:cNvPr descr="https://invertirencastillayleon.com/wp-content/uploads/2017/03/mapa-europa-castilla-y-leon.png" id="543" name="Google Shape;543;g101989e4ebd_2_30"/>
          <p:cNvPicPr preferRelativeResize="0"/>
          <p:nvPr/>
        </p:nvPicPr>
        <p:blipFill rotWithShape="1">
          <a:blip r:embed="rId3">
            <a:alphaModFix/>
          </a:blip>
          <a:srcRect b="0" l="0" r="0" t="0"/>
          <a:stretch/>
        </p:blipFill>
        <p:spPr>
          <a:xfrm>
            <a:off x="301146" y="2181740"/>
            <a:ext cx="1562849" cy="1263664"/>
          </a:xfrm>
          <a:prstGeom prst="rect">
            <a:avLst/>
          </a:prstGeom>
          <a:noFill/>
          <a:ln>
            <a:noFill/>
          </a:ln>
          <a:effectLst>
            <a:outerShdw blurRad="292100" rotWithShape="0" algn="tl" dir="2700000" dist="139700">
              <a:srgbClr val="333333">
                <a:alpha val="64705"/>
              </a:srgbClr>
            </a:outerShdw>
          </a:effectLst>
        </p:spPr>
      </p:pic>
      <p:pic>
        <p:nvPicPr>
          <p:cNvPr descr="Image result for copernicus programme" id="544" name="Google Shape;544;g101989e4ebd_2_30"/>
          <p:cNvPicPr preferRelativeResize="0"/>
          <p:nvPr/>
        </p:nvPicPr>
        <p:blipFill rotWithShape="1">
          <a:blip r:embed="rId4">
            <a:alphaModFix/>
          </a:blip>
          <a:srcRect b="0" l="0" r="0" t="0"/>
          <a:stretch/>
        </p:blipFill>
        <p:spPr>
          <a:xfrm>
            <a:off x="2486174" y="2424465"/>
            <a:ext cx="1769648" cy="993641"/>
          </a:xfrm>
          <a:prstGeom prst="rect">
            <a:avLst/>
          </a:prstGeom>
          <a:noFill/>
          <a:ln>
            <a:noFill/>
          </a:ln>
        </p:spPr>
      </p:pic>
      <p:pic>
        <p:nvPicPr>
          <p:cNvPr id="545" name="Google Shape;545;g101989e4ebd_2_30"/>
          <p:cNvPicPr preferRelativeResize="0"/>
          <p:nvPr/>
        </p:nvPicPr>
        <p:blipFill rotWithShape="1">
          <a:blip r:embed="rId5">
            <a:alphaModFix/>
          </a:blip>
          <a:srcRect b="0" l="0" r="0" t="0"/>
          <a:stretch/>
        </p:blipFill>
        <p:spPr>
          <a:xfrm>
            <a:off x="343877" y="5102412"/>
            <a:ext cx="3367200" cy="766710"/>
          </a:xfrm>
          <a:prstGeom prst="rect">
            <a:avLst/>
          </a:prstGeom>
          <a:noFill/>
          <a:ln>
            <a:noFill/>
          </a:ln>
          <a:effectLst>
            <a:outerShdw blurRad="190500" rotWithShape="0" algn="tl">
              <a:srgbClr val="000000">
                <a:alpha val="69411"/>
              </a:srgbClr>
            </a:outerShdw>
          </a:effectLst>
        </p:spPr>
      </p:pic>
      <p:sp>
        <p:nvSpPr>
          <p:cNvPr id="546" name="Google Shape;546;g101989e4ebd_2_30"/>
          <p:cNvSpPr/>
          <p:nvPr/>
        </p:nvSpPr>
        <p:spPr>
          <a:xfrm>
            <a:off x="899320" y="5869122"/>
            <a:ext cx="20862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dk2"/>
                </a:solidFill>
                <a:latin typeface="Arial Narrow"/>
                <a:ea typeface="Arial Narrow"/>
                <a:cs typeface="Arial Narrow"/>
                <a:sym typeface="Arial Narrow"/>
              </a:rPr>
              <a:t>¡A trabajar!</a:t>
            </a:r>
            <a:endParaRPr b="0" i="0" sz="2000" u="none" cap="none" strike="noStrike">
              <a:solidFill>
                <a:schemeClr val="dk2"/>
              </a:solidFill>
              <a:latin typeface="Arial Narrow"/>
              <a:ea typeface="Arial Narrow"/>
              <a:cs typeface="Arial Narrow"/>
              <a:sym typeface="Arial Narrow"/>
            </a:endParaRPr>
          </a:p>
        </p:txBody>
      </p:sp>
      <p:sp>
        <p:nvSpPr>
          <p:cNvPr id="547" name="Google Shape;547;g101989e4ebd_2_30"/>
          <p:cNvSpPr/>
          <p:nvPr/>
        </p:nvSpPr>
        <p:spPr>
          <a:xfrm>
            <a:off x="1927641" y="2622383"/>
            <a:ext cx="495000" cy="382500"/>
          </a:xfrm>
          <a:prstGeom prst="rightArrow">
            <a:avLst>
              <a:gd fmla="val 50000" name="adj1"/>
              <a:gd fmla="val 50000" name="adj2"/>
            </a:avLst>
          </a:prstGeom>
          <a:solidFill>
            <a:schemeClr val="lt1"/>
          </a:solidFill>
          <a:ln cap="flat" cmpd="sng" w="12700">
            <a:solidFill>
              <a:srgbClr val="8E38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8" name="Google Shape;548;g101989e4ebd_2_30"/>
          <p:cNvSpPr/>
          <p:nvPr/>
        </p:nvSpPr>
        <p:spPr>
          <a:xfrm rot="10800000">
            <a:off x="3744544" y="5294456"/>
            <a:ext cx="897000" cy="382500"/>
          </a:xfrm>
          <a:prstGeom prst="rightArrow">
            <a:avLst>
              <a:gd fmla="val 50000" name="adj1"/>
              <a:gd fmla="val 50000" name="adj2"/>
            </a:avLst>
          </a:prstGeom>
          <a:solidFill>
            <a:schemeClr val="lt1"/>
          </a:solidFill>
          <a:ln cap="flat" cmpd="sng" w="12700">
            <a:solidFill>
              <a:srgbClr val="8E38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49" name="Google Shape;549;g101989e4ebd_2_30"/>
          <p:cNvPicPr preferRelativeResize="0"/>
          <p:nvPr/>
        </p:nvPicPr>
        <p:blipFill rotWithShape="1">
          <a:blip r:embed="rId6">
            <a:alphaModFix/>
          </a:blip>
          <a:srcRect b="0" l="0" r="0" t="0"/>
          <a:stretch/>
        </p:blipFill>
        <p:spPr>
          <a:xfrm>
            <a:off x="4730007" y="848779"/>
            <a:ext cx="4134255" cy="2811429"/>
          </a:xfrm>
          <a:prstGeom prst="rect">
            <a:avLst/>
          </a:prstGeom>
          <a:noFill/>
          <a:ln>
            <a:noFill/>
          </a:ln>
        </p:spPr>
      </p:pic>
      <p:pic>
        <p:nvPicPr>
          <p:cNvPr id="550" name="Google Shape;550;g101989e4ebd_2_30"/>
          <p:cNvPicPr preferRelativeResize="0"/>
          <p:nvPr/>
        </p:nvPicPr>
        <p:blipFill rotWithShape="1">
          <a:blip r:embed="rId7">
            <a:alphaModFix/>
          </a:blip>
          <a:srcRect b="0" l="0" r="0" t="0"/>
          <a:stretch/>
        </p:blipFill>
        <p:spPr>
          <a:xfrm>
            <a:off x="4700836" y="3743737"/>
            <a:ext cx="4235896" cy="2723076"/>
          </a:xfrm>
          <a:prstGeom prst="rect">
            <a:avLst/>
          </a:prstGeom>
          <a:noFill/>
          <a:ln>
            <a:noFill/>
          </a:ln>
        </p:spPr>
      </p:pic>
      <p:sp>
        <p:nvSpPr>
          <p:cNvPr id="551" name="Google Shape;551;g101989e4ebd_2_30"/>
          <p:cNvSpPr/>
          <p:nvPr/>
        </p:nvSpPr>
        <p:spPr>
          <a:xfrm>
            <a:off x="4249636" y="2622383"/>
            <a:ext cx="495000" cy="382500"/>
          </a:xfrm>
          <a:prstGeom prst="rightArrow">
            <a:avLst>
              <a:gd fmla="val 50000" name="adj1"/>
              <a:gd fmla="val 50000" name="adj2"/>
            </a:avLst>
          </a:prstGeom>
          <a:solidFill>
            <a:schemeClr val="lt1"/>
          </a:solidFill>
          <a:ln cap="flat" cmpd="sng" w="12700">
            <a:solidFill>
              <a:srgbClr val="8E38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52" name="Google Shape;552;g101989e4ebd_2_30"/>
          <p:cNvPicPr preferRelativeResize="0"/>
          <p:nvPr/>
        </p:nvPicPr>
        <p:blipFill rotWithShape="1">
          <a:blip r:embed="rId8">
            <a:alphaModFix/>
          </a:blip>
          <a:srcRect b="0" l="0" r="0" t="0"/>
          <a:stretch/>
        </p:blipFill>
        <p:spPr>
          <a:xfrm>
            <a:off x="2114655" y="3654629"/>
            <a:ext cx="1496442" cy="14204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01989e4ebd_2_45"/>
          <p:cNvSpPr txBox="1"/>
          <p:nvPr>
            <p:ph type="title"/>
          </p:nvPr>
        </p:nvSpPr>
        <p:spPr>
          <a:xfrm>
            <a:off x="423862" y="770890"/>
            <a:ext cx="4800600" cy="126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Arial"/>
              <a:buNone/>
            </a:pPr>
            <a:r>
              <a:rPr lang="es-ES" sz="2800"/>
              <a:t>Demo – Google Earth Engine vs Traditional</a:t>
            </a:r>
            <a:endParaRPr/>
          </a:p>
        </p:txBody>
      </p:sp>
      <p:pic>
        <p:nvPicPr>
          <p:cNvPr id="558" name="Google Shape;558;g101989e4ebd_2_45"/>
          <p:cNvPicPr preferRelativeResize="0"/>
          <p:nvPr/>
        </p:nvPicPr>
        <p:blipFill rotWithShape="1">
          <a:blip r:embed="rId3">
            <a:alphaModFix/>
          </a:blip>
          <a:srcRect b="0" l="0" r="0" t="0"/>
          <a:stretch/>
        </p:blipFill>
        <p:spPr>
          <a:xfrm>
            <a:off x="0" y="1711177"/>
            <a:ext cx="9144000" cy="49115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01989e4ebd_2_50"/>
          <p:cNvSpPr txBox="1"/>
          <p:nvPr>
            <p:ph type="title"/>
          </p:nvPr>
        </p:nvSpPr>
        <p:spPr>
          <a:xfrm>
            <a:off x="423862" y="770890"/>
            <a:ext cx="4800600" cy="126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Arial"/>
              <a:buNone/>
            </a:pPr>
            <a:r>
              <a:rPr lang="es-ES" sz="2800"/>
              <a:t>Demo – Google Earth Engine vs Traditional</a:t>
            </a:r>
            <a:endParaRPr/>
          </a:p>
        </p:txBody>
      </p:sp>
      <p:sp>
        <p:nvSpPr>
          <p:cNvPr id="564" name="Google Shape;564;g101989e4ebd_2_50"/>
          <p:cNvSpPr txBox="1"/>
          <p:nvPr/>
        </p:nvSpPr>
        <p:spPr>
          <a:xfrm>
            <a:off x="561473" y="2151330"/>
            <a:ext cx="76761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sng" cap="none" strike="noStrike">
                <a:solidFill>
                  <a:schemeClr val="hlink"/>
                </a:solidFill>
                <a:latin typeface="Arial"/>
                <a:ea typeface="Arial"/>
                <a:cs typeface="Arial"/>
                <a:sym typeface="Arial"/>
                <a:hlinkClick r:id="rId3"/>
              </a:rPr>
              <a:t>Tutoriales: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cap="none" strike="noStrike">
                <a:solidFill>
                  <a:schemeClr val="hlink"/>
                </a:solidFill>
                <a:latin typeface="Arial"/>
                <a:ea typeface="Arial"/>
                <a:cs typeface="Arial"/>
                <a:sym typeface="Arial"/>
                <a:hlinkClick r:id="rId4"/>
              </a:rPr>
              <a:t>https://developers.google.com/earth-engine/tutorials/tutorials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Sentinel: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cap="none" strike="noStrike">
                <a:solidFill>
                  <a:schemeClr val="hlink"/>
                </a:solidFill>
                <a:latin typeface="Arial"/>
                <a:ea typeface="Arial"/>
                <a:cs typeface="Arial"/>
                <a:sym typeface="Arial"/>
                <a:hlinkClick r:id="rId5"/>
              </a:rPr>
              <a:t>https://developers.google.com/earth-engine/datasets/catalog/COPERNICUS_S2_SR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Google Earth Engine: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cap="none" strike="noStrike">
                <a:solidFill>
                  <a:schemeClr val="hlink"/>
                </a:solidFill>
                <a:latin typeface="Arial"/>
                <a:ea typeface="Arial"/>
                <a:cs typeface="Arial"/>
                <a:sym typeface="Arial"/>
                <a:hlinkClick r:id="rId6"/>
              </a:rPr>
              <a:t>https://code.earthengine.google.com/?scriptPath=Examples%3ADatasets%2FCOPERNICUS_S2_SR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Ejemplo de Código NDVI: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cap="none" strike="noStrike">
                <a:solidFill>
                  <a:schemeClr val="hlink"/>
                </a:solidFill>
                <a:latin typeface="Arial"/>
                <a:ea typeface="Arial"/>
                <a:cs typeface="Arial"/>
                <a:sym typeface="Arial"/>
                <a:hlinkClick r:id="rId7"/>
              </a:rPr>
              <a:t>https://forum.step.esa.int/t/google-earth-engine-calculating-the-ndvi-from-sentinel-2/5018/2</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79" name="Google Shape;279;p2"/>
          <p:cNvGrpSpPr/>
          <p:nvPr/>
        </p:nvGrpSpPr>
        <p:grpSpPr>
          <a:xfrm>
            <a:off x="7717742" y="0"/>
            <a:ext cx="1426265" cy="4677439"/>
            <a:chOff x="10290315" y="0"/>
            <a:chExt cx="1901686" cy="4677439"/>
          </a:xfrm>
        </p:grpSpPr>
        <p:sp>
          <p:nvSpPr>
            <p:cNvPr id="280" name="Google Shape;280;p2"/>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1" name="Google Shape;281;p2"/>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2" name="Google Shape;282;p2"/>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3" name="Google Shape;283;p2"/>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84" name="Google Shape;284;p2"/>
          <p:cNvSpPr txBox="1"/>
          <p:nvPr>
            <p:ph type="title"/>
          </p:nvPr>
        </p:nvSpPr>
        <p:spPr>
          <a:xfrm>
            <a:off x="5016385" y="739690"/>
            <a:ext cx="3100200" cy="1269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s-ES" sz="2800"/>
              <a:t>¿Que son las cloud platforms?</a:t>
            </a:r>
            <a:endParaRPr/>
          </a:p>
        </p:txBody>
      </p:sp>
      <p:sp>
        <p:nvSpPr>
          <p:cNvPr id="285" name="Google Shape;285;p2"/>
          <p:cNvSpPr txBox="1"/>
          <p:nvPr>
            <p:ph idx="1" type="body"/>
          </p:nvPr>
        </p:nvSpPr>
        <p:spPr>
          <a:xfrm>
            <a:off x="4919875" y="2160025"/>
            <a:ext cx="3800400" cy="4144500"/>
          </a:xfrm>
          <a:prstGeom prst="rect">
            <a:avLst/>
          </a:prstGeom>
          <a:noFill/>
          <a:ln>
            <a:noFill/>
          </a:ln>
        </p:spPr>
        <p:txBody>
          <a:bodyPr anchorCtr="0" anchor="t" bIns="45700" lIns="91425" spcFirstLastPara="1" rIns="91425" wrap="square" tIns="45700">
            <a:normAutofit fontScale="85000" lnSpcReduction="20000"/>
          </a:bodyPr>
          <a:lstStyle/>
          <a:p>
            <a:pPr indent="-188595" lvl="0" marL="171450" rtl="0" algn="l">
              <a:lnSpc>
                <a:spcPct val="100000"/>
              </a:lnSpc>
              <a:spcBef>
                <a:spcPts val="0"/>
              </a:spcBef>
              <a:spcAft>
                <a:spcPts val="0"/>
              </a:spcAft>
              <a:buClr>
                <a:srgbClr val="4A4A4A"/>
              </a:buClr>
              <a:buSzPct val="100000"/>
              <a:buChar char="•"/>
            </a:pPr>
            <a:r>
              <a:rPr b="0" i="0" lang="es-ES">
                <a:solidFill>
                  <a:srgbClr val="4A4A4A"/>
                </a:solidFill>
                <a:latin typeface="Barlow"/>
                <a:ea typeface="Barlow"/>
                <a:cs typeface="Barlow"/>
                <a:sym typeface="Barlow"/>
              </a:rPr>
              <a:t>El </a:t>
            </a:r>
            <a:r>
              <a:rPr b="1" i="0" lang="es-ES">
                <a:solidFill>
                  <a:srgbClr val="4A4A4A"/>
                </a:solidFill>
                <a:latin typeface="Barlow"/>
                <a:ea typeface="Barlow"/>
                <a:cs typeface="Barlow"/>
                <a:sym typeface="Barlow"/>
              </a:rPr>
              <a:t>cloud computing</a:t>
            </a:r>
            <a:r>
              <a:rPr b="0" i="0" lang="es-ES">
                <a:solidFill>
                  <a:srgbClr val="4A4A4A"/>
                </a:solidFill>
                <a:latin typeface="Barlow"/>
                <a:ea typeface="Barlow"/>
                <a:cs typeface="Barlow"/>
                <a:sym typeface="Barlow"/>
              </a:rPr>
              <a:t>, o computación en la nube, es un </a:t>
            </a:r>
            <a:r>
              <a:rPr b="1" i="0" lang="es-ES">
                <a:solidFill>
                  <a:srgbClr val="4A4A4A"/>
                </a:solidFill>
                <a:latin typeface="Barlow"/>
                <a:ea typeface="Barlow"/>
                <a:cs typeface="Barlow"/>
                <a:sym typeface="Barlow"/>
              </a:rPr>
              <a:t>sistema de almacenamiento de datos</a:t>
            </a:r>
            <a:r>
              <a:rPr b="0" i="0" lang="es-ES">
                <a:solidFill>
                  <a:srgbClr val="4A4A4A"/>
                </a:solidFill>
                <a:latin typeface="Barlow"/>
                <a:ea typeface="Barlow"/>
                <a:cs typeface="Barlow"/>
                <a:sym typeface="Barlow"/>
              </a:rPr>
              <a:t> y de computación que se ofrece a través de la red de internet. La información se aloja en lo que hoy en día conocemos como la </a:t>
            </a:r>
            <a:r>
              <a:rPr b="0" i="1" lang="es-ES">
                <a:solidFill>
                  <a:srgbClr val="4A4A4A"/>
                </a:solidFill>
                <a:latin typeface="Barlow"/>
                <a:ea typeface="Barlow"/>
                <a:cs typeface="Barlow"/>
                <a:sym typeface="Barlow"/>
              </a:rPr>
              <a:t>nube </a:t>
            </a:r>
            <a:r>
              <a:rPr b="0" i="0" lang="es-ES">
                <a:solidFill>
                  <a:srgbClr val="4A4A4A"/>
                </a:solidFill>
                <a:latin typeface="Barlow"/>
                <a:ea typeface="Barlow"/>
                <a:cs typeface="Barlow"/>
                <a:sym typeface="Barlow"/>
              </a:rPr>
              <a:t>o </a:t>
            </a:r>
            <a:r>
              <a:rPr b="0" i="1" lang="es-ES">
                <a:solidFill>
                  <a:srgbClr val="4A4A4A"/>
                </a:solidFill>
                <a:latin typeface="Barlow"/>
                <a:ea typeface="Barlow"/>
                <a:cs typeface="Barlow"/>
                <a:sym typeface="Barlow"/>
              </a:rPr>
              <a:t>cloud</a:t>
            </a:r>
            <a:r>
              <a:rPr b="0" i="0" lang="es-ES">
                <a:solidFill>
                  <a:srgbClr val="4A4A4A"/>
                </a:solidFill>
                <a:latin typeface="Barlow"/>
                <a:ea typeface="Barlow"/>
                <a:cs typeface="Barlow"/>
                <a:sym typeface="Barlow"/>
              </a:rPr>
              <a:t> en inglés. Esta nube está formada por diferentes servidores que nos permiten acceder a esos datos e información cuando y desde donde queramos, siempre que dispongamos de acceso a internet. </a:t>
            </a:r>
            <a:endParaRPr/>
          </a:p>
          <a:p>
            <a:pPr indent="-188595" lvl="0" marL="171450" marR="0" rtl="0" algn="l">
              <a:lnSpc>
                <a:spcPct val="100000"/>
              </a:lnSpc>
              <a:spcBef>
                <a:spcPts val="0"/>
              </a:spcBef>
              <a:spcAft>
                <a:spcPts val="0"/>
              </a:spcAft>
              <a:buClr>
                <a:srgbClr val="4A4A4A"/>
              </a:buClr>
              <a:buSzPct val="100000"/>
              <a:buChar char="•"/>
            </a:pPr>
            <a:r>
              <a:rPr lang="es-ES">
                <a:solidFill>
                  <a:srgbClr val="4A4A4A"/>
                </a:solidFill>
                <a:latin typeface="Barlow"/>
                <a:ea typeface="Barlow"/>
                <a:cs typeface="Barlow"/>
                <a:sym typeface="Barlow"/>
              </a:rPr>
              <a:t>Una plataforma en la nube se refiere al sistema operativo y al hardware de un servidor en un centro de datos basado en Internet. </a:t>
            </a:r>
            <a:endParaRPr>
              <a:solidFill>
                <a:srgbClr val="4A4A4A"/>
              </a:solidFill>
              <a:latin typeface="Barlow"/>
              <a:ea typeface="Barlow"/>
              <a:cs typeface="Barlow"/>
              <a:sym typeface="Barlow"/>
            </a:endParaRPr>
          </a:p>
          <a:p>
            <a:pPr indent="-188595" lvl="0" marL="171450" marR="0" rtl="0" algn="l">
              <a:lnSpc>
                <a:spcPct val="100000"/>
              </a:lnSpc>
              <a:spcBef>
                <a:spcPts val="0"/>
              </a:spcBef>
              <a:spcAft>
                <a:spcPts val="0"/>
              </a:spcAft>
              <a:buClr>
                <a:srgbClr val="4A4A4A"/>
              </a:buClr>
              <a:buSzPct val="100000"/>
              <a:buChar char="•"/>
            </a:pPr>
            <a:r>
              <a:rPr lang="es-ES">
                <a:solidFill>
                  <a:srgbClr val="4A4A4A"/>
                </a:solidFill>
                <a:latin typeface="Barlow"/>
                <a:ea typeface="Barlow"/>
                <a:cs typeface="Barlow"/>
                <a:sym typeface="Barlow"/>
              </a:rPr>
              <a:t>Permite que los productos de software y hardware coexistan a distancia. </a:t>
            </a:r>
            <a:r>
              <a:rPr b="1" lang="es-ES">
                <a:solidFill>
                  <a:srgbClr val="4A4A4A"/>
                </a:solidFill>
                <a:latin typeface="Barlow"/>
                <a:ea typeface="Barlow"/>
                <a:cs typeface="Barlow"/>
                <a:sym typeface="Barlow"/>
              </a:rPr>
              <a:t>Paradigma de servicios de computación a través de una red</a:t>
            </a:r>
            <a:endParaRPr b="1" i="0">
              <a:solidFill>
                <a:srgbClr val="4A4A4A"/>
              </a:solidFill>
              <a:latin typeface="Barlow"/>
              <a:ea typeface="Barlow"/>
              <a:cs typeface="Barlow"/>
              <a:sym typeface="Barlow"/>
            </a:endParaRPr>
          </a:p>
        </p:txBody>
      </p:sp>
      <p:pic>
        <p:nvPicPr>
          <p:cNvPr descr="Habitación con servidores iluminados" id="286" name="Google Shape;286;p2"/>
          <p:cNvPicPr preferRelativeResize="0"/>
          <p:nvPr/>
        </p:nvPicPr>
        <p:blipFill rotWithShape="1">
          <a:blip r:embed="rId3">
            <a:alphaModFix/>
          </a:blip>
          <a:srcRect b="-2" l="21351" r="28082" t="0"/>
          <a:stretch/>
        </p:blipFill>
        <p:spPr>
          <a:xfrm>
            <a:off x="25" y="0"/>
            <a:ext cx="4690898" cy="6857999"/>
          </a:xfrm>
          <a:prstGeom prst="rect">
            <a:avLst/>
          </a:prstGeom>
          <a:noFill/>
          <a:ln>
            <a:noFill/>
          </a:ln>
        </p:spPr>
      </p:pic>
      <p:cxnSp>
        <p:nvCxnSpPr>
          <p:cNvPr id="287" name="Google Shape;287;p2"/>
          <p:cNvCxnSpPr/>
          <p:nvPr/>
        </p:nvCxnSpPr>
        <p:spPr>
          <a:xfrm>
            <a:off x="5619959" y="6087110"/>
            <a:ext cx="310017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3" name="Google Shape;293;p3"/>
          <p:cNvSpPr txBox="1"/>
          <p:nvPr>
            <p:ph type="title"/>
          </p:nvPr>
        </p:nvSpPr>
        <p:spPr>
          <a:xfrm>
            <a:off x="423862" y="2485898"/>
            <a:ext cx="2706290" cy="339547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Arial"/>
              <a:buNone/>
            </a:pPr>
            <a:r>
              <a:rPr lang="es-ES"/>
              <a:t>Comparación Cloud vs tradicional</a:t>
            </a:r>
            <a:endParaRPr/>
          </a:p>
        </p:txBody>
      </p:sp>
      <p:grpSp>
        <p:nvGrpSpPr>
          <p:cNvPr id="294" name="Google Shape;294;p3"/>
          <p:cNvGrpSpPr/>
          <p:nvPr/>
        </p:nvGrpSpPr>
        <p:grpSpPr>
          <a:xfrm>
            <a:off x="7717742" y="0"/>
            <a:ext cx="1426265" cy="4677439"/>
            <a:chOff x="10290315" y="0"/>
            <a:chExt cx="1901686" cy="4677439"/>
          </a:xfrm>
        </p:grpSpPr>
        <p:sp>
          <p:nvSpPr>
            <p:cNvPr id="295" name="Google Shape;295;p3"/>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6" name="Google Shape;296;p3"/>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7" name="Google Shape;297;p3"/>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8" name="Google Shape;298;p3"/>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299" name="Google Shape;299;p3"/>
          <p:cNvCxnSpPr/>
          <p:nvPr/>
        </p:nvCxnSpPr>
        <p:spPr>
          <a:xfrm>
            <a:off x="423862" y="6087110"/>
            <a:ext cx="8293758" cy="0"/>
          </a:xfrm>
          <a:prstGeom prst="straightConnector1">
            <a:avLst/>
          </a:prstGeom>
          <a:noFill/>
          <a:ln cap="flat" cmpd="sng" w="12700">
            <a:solidFill>
              <a:srgbClr val="A5A5A5"/>
            </a:solidFill>
            <a:prstDash val="solid"/>
            <a:miter lim="800000"/>
            <a:headEnd len="sm" w="sm" type="none"/>
            <a:tailEnd len="sm" w="sm" type="none"/>
          </a:ln>
        </p:spPr>
      </p:cxnSp>
      <p:grpSp>
        <p:nvGrpSpPr>
          <p:cNvPr id="300" name="Google Shape;300;p3"/>
          <p:cNvGrpSpPr/>
          <p:nvPr/>
        </p:nvGrpSpPr>
        <p:grpSpPr>
          <a:xfrm>
            <a:off x="3176050" y="310499"/>
            <a:ext cx="5479224" cy="6316622"/>
            <a:chOff x="-54" y="66379"/>
            <a:chExt cx="4737354" cy="4944518"/>
          </a:xfrm>
        </p:grpSpPr>
        <p:sp>
          <p:nvSpPr>
            <p:cNvPr id="301" name="Google Shape;301;p3"/>
            <p:cNvSpPr/>
            <p:nvPr/>
          </p:nvSpPr>
          <p:spPr>
            <a:xfrm>
              <a:off x="0" y="66379"/>
              <a:ext cx="4737200" cy="319410"/>
            </a:xfrm>
            <a:prstGeom prst="roundRect">
              <a:avLst>
                <a:gd fmla="val 16667" name="adj"/>
              </a:avLst>
            </a:prstGeom>
            <a:solidFill>
              <a:srgbClr val="B0399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txBox="1"/>
            <p:nvPr/>
          </p:nvSpPr>
          <p:spPr>
            <a:xfrm>
              <a:off x="15592" y="81971"/>
              <a:ext cx="4706016" cy="288226"/>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1" i="0" lang="es-ES" sz="1300" u="none" cap="none" strike="noStrike">
                  <a:solidFill>
                    <a:schemeClr val="lt1"/>
                  </a:solidFill>
                  <a:latin typeface="Arial"/>
                  <a:ea typeface="Arial"/>
                  <a:cs typeface="Arial"/>
                  <a:sym typeface="Arial"/>
                </a:rPr>
                <a:t>Computación en la nube</a:t>
              </a:r>
              <a:endParaRPr b="0" i="0" sz="1300" u="none" cap="none" strike="noStrike">
                <a:solidFill>
                  <a:schemeClr val="lt1"/>
                </a:solidFill>
                <a:latin typeface="Arial"/>
                <a:ea typeface="Arial"/>
                <a:cs typeface="Arial"/>
                <a:sym typeface="Arial"/>
              </a:endParaRPr>
            </a:p>
          </p:txBody>
        </p:sp>
        <p:sp>
          <p:nvSpPr>
            <p:cNvPr id="303" name="Google Shape;303;p3"/>
            <p:cNvSpPr/>
            <p:nvPr/>
          </p:nvSpPr>
          <p:spPr>
            <a:xfrm>
              <a:off x="0" y="385789"/>
              <a:ext cx="4737200" cy="24757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txBox="1"/>
            <p:nvPr/>
          </p:nvSpPr>
          <p:spPr>
            <a:xfrm>
              <a:off x="0" y="385785"/>
              <a:ext cx="4737300" cy="2358900"/>
            </a:xfrm>
            <a:prstGeom prst="rect">
              <a:avLst/>
            </a:prstGeom>
            <a:noFill/>
            <a:ln>
              <a:noFill/>
            </a:ln>
          </p:spPr>
          <p:txBody>
            <a:bodyPr anchorCtr="0" anchor="t" bIns="16500" lIns="150400" spcFirstLastPara="1" rIns="92450" wrap="square" tIns="16500">
              <a:noAutofit/>
            </a:bodyPr>
            <a:lstStyle/>
            <a:p>
              <a:pPr indent="-317500" lvl="0" marL="457200" marR="0" rtl="0" algn="l">
                <a:lnSpc>
                  <a:spcPct val="90000"/>
                </a:lnSpc>
                <a:spcBef>
                  <a:spcPts val="0"/>
                </a:spcBef>
                <a:spcAft>
                  <a:spcPts val="0"/>
                </a:spcAft>
                <a:buSzPts val="1400"/>
                <a:buFont typeface="Arial"/>
                <a:buChar char="●"/>
              </a:pPr>
              <a:r>
                <a:rPr b="1" i="0" lang="es-ES" sz="12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Escalabilidad</a:t>
              </a:r>
              <a:r>
                <a:rPr b="0" i="0" lang="es-ES" sz="1600" u="none" cap="none" strike="noStrike">
                  <a:solidFill>
                    <a:srgbClr val="000000"/>
                  </a:solidFill>
                  <a:latin typeface="Arial"/>
                  <a:ea typeface="Arial"/>
                  <a:cs typeface="Arial"/>
                  <a:sym typeface="Arial"/>
                </a:rPr>
                <a:t>, </a:t>
              </a:r>
              <a:r>
                <a:rPr b="1" i="0" lang="es-ES" sz="12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elasticidad</a:t>
              </a:r>
              <a:r>
                <a:rPr b="0" i="0" lang="es-ES" sz="1200" u="none" cap="none" strike="noStrike">
                  <a:solidFill>
                    <a:schemeClr val="dk1"/>
                  </a:solidFill>
                  <a:latin typeface="Arial"/>
                  <a:ea typeface="Arial"/>
                  <a:cs typeface="Arial"/>
                  <a:sym typeface="Arial"/>
                </a:rPr>
                <a:t>:</a:t>
              </a:r>
              <a:r>
                <a:rPr b="0" i="0" lang="es-ES" sz="1150" u="none" cap="none" strike="noStrike">
                  <a:solidFill>
                    <a:srgbClr val="202122"/>
                  </a:solidFill>
                  <a:highlight>
                    <a:srgbClr val="FFFFFF"/>
                  </a:highlight>
                  <a:latin typeface="Arial"/>
                  <a:ea typeface="Arial"/>
                  <a:cs typeface="Arial"/>
                  <a:sym typeface="Arial"/>
                </a:rPr>
                <a:t> </a:t>
              </a:r>
              <a:r>
                <a:rPr b="0" i="0" lang="es-ES" sz="1100" u="none" cap="none" strike="noStrike">
                  <a:solidFill>
                    <a:schemeClr val="dk1"/>
                  </a:solidFill>
                  <a:latin typeface="Arial"/>
                  <a:ea typeface="Arial"/>
                  <a:cs typeface="Arial"/>
                  <a:sym typeface="Arial"/>
                </a:rPr>
                <a:t>aprovisionamiento de recursos sobre una base de autoservicio casi en tiempo real, sin que los usuarios necesiten cargas de alta duración. Escalabilidad de lo recursos de cpu, memoria ram y almacenamiento.</a:t>
              </a:r>
              <a:endParaRPr b="0" i="0" sz="1100" u="none" cap="none" strike="noStrike">
                <a:solidFill>
                  <a:schemeClr val="dk1"/>
                </a:solidFill>
                <a:latin typeface="Arial"/>
                <a:ea typeface="Arial"/>
                <a:cs typeface="Arial"/>
                <a:sym typeface="Arial"/>
              </a:endParaRPr>
            </a:p>
            <a:p>
              <a:pPr indent="-317500" lvl="0" marL="457200" marR="0" rtl="0" algn="l">
                <a:lnSpc>
                  <a:spcPct val="90000"/>
                </a:lnSpc>
                <a:spcBef>
                  <a:spcPts val="0"/>
                </a:spcBef>
                <a:spcAft>
                  <a:spcPts val="0"/>
                </a:spcAft>
                <a:buSzPts val="1400"/>
                <a:buFont typeface="Arial"/>
                <a:buChar char="●"/>
              </a:pPr>
              <a:r>
                <a:rPr b="1" i="0" lang="es-ES" sz="1200" u="none" cap="none" strike="noStrike">
                  <a:solidFill>
                    <a:schemeClr val="dk1"/>
                  </a:solidFill>
                  <a:latin typeface="Arial"/>
                  <a:ea typeface="Arial"/>
                  <a:cs typeface="Arial"/>
                  <a:sym typeface="Arial"/>
                </a:rPr>
                <a:t>Flexibilidad de trabajo. </a:t>
              </a:r>
              <a:r>
                <a:rPr b="1" i="0" lang="es-ES" sz="1250" u="none" cap="none" strike="noStrike">
                  <a:solidFill>
                    <a:srgbClr val="202122"/>
                  </a:solidFill>
                  <a:highlight>
                    <a:srgbClr val="FFFFFF"/>
                  </a:highlight>
                  <a:latin typeface="Arial"/>
                  <a:ea typeface="Arial"/>
                  <a:cs typeface="Arial"/>
                  <a:sym typeface="Arial"/>
                </a:rPr>
                <a:t>Acceso amplio y ubícuo a toda la red</a:t>
              </a:r>
              <a:r>
                <a:rPr b="1" i="0" lang="es-ES" sz="1150" u="none" cap="none" strike="noStrike">
                  <a:solidFill>
                    <a:srgbClr val="202122"/>
                  </a:solidFill>
                  <a:highlight>
                    <a:srgbClr val="FFFFFF"/>
                  </a:highlight>
                  <a:latin typeface="Arial"/>
                  <a:ea typeface="Arial"/>
                  <a:cs typeface="Arial"/>
                  <a:sym typeface="Arial"/>
                </a:rPr>
                <a:t>. </a:t>
              </a:r>
              <a:r>
                <a:rPr b="0" i="0" lang="es-ES" sz="1100" u="none" cap="none" strike="noStrike">
                  <a:solidFill>
                    <a:schemeClr val="dk1"/>
                  </a:solidFill>
                  <a:latin typeface="Arial"/>
                  <a:ea typeface="Arial"/>
                  <a:cs typeface="Arial"/>
                  <a:sym typeface="Arial"/>
                </a:rPr>
                <a:t>Con la computación en la nube se puede trabajar desde cualquier lugar y en cualquier momento. </a:t>
              </a:r>
              <a:endParaRPr b="0" i="0" sz="1100" u="none" cap="none" strike="noStrike">
                <a:solidFill>
                  <a:schemeClr val="dk1"/>
                </a:solidFill>
                <a:latin typeface="Arial"/>
                <a:ea typeface="Arial"/>
                <a:cs typeface="Arial"/>
                <a:sym typeface="Arial"/>
              </a:endParaRPr>
            </a:p>
            <a:p>
              <a:pPr indent="-317500" lvl="0" marL="457200" marR="0" rtl="0" algn="l">
                <a:lnSpc>
                  <a:spcPct val="90000"/>
                </a:lnSpc>
                <a:spcBef>
                  <a:spcPts val="0"/>
                </a:spcBef>
                <a:spcAft>
                  <a:spcPts val="0"/>
                </a:spcAft>
                <a:buSzPts val="1400"/>
                <a:buFont typeface="Arial"/>
                <a:buChar char="●"/>
              </a:pPr>
              <a:r>
                <a:rPr b="1" i="0" lang="es-ES" sz="1200" u="none" cap="none" strike="noStrike">
                  <a:solidFill>
                    <a:schemeClr val="dk1"/>
                  </a:solidFill>
                  <a:latin typeface="Arial"/>
                  <a:ea typeface="Arial"/>
                  <a:cs typeface="Arial"/>
                  <a:sym typeface="Arial"/>
                </a:rPr>
                <a:t>Trabajo colaborativo y virtualización. </a:t>
              </a:r>
              <a:r>
                <a:rPr b="0" i="0" lang="es-ES" sz="1150" u="none" cap="none" strike="noStrike">
                  <a:solidFill>
                    <a:srgbClr val="202122"/>
                  </a:solidFill>
                  <a:highlight>
                    <a:srgbClr val="FFFFFF"/>
                  </a:highlight>
                  <a:latin typeface="Arial"/>
                  <a:ea typeface="Arial"/>
                  <a:cs typeface="Arial"/>
                  <a:sym typeface="Arial"/>
                </a:rPr>
                <a:t>La tecnología de virtualización permite compartir servidores y dispositivos de almacenamiento y una mayor utilización. </a:t>
              </a:r>
              <a:endParaRPr b="0" i="0" sz="1100" u="none" cap="none" strike="noStrike">
                <a:solidFill>
                  <a:schemeClr val="dk1"/>
                </a:solidFill>
                <a:latin typeface="Arial"/>
                <a:ea typeface="Arial"/>
                <a:cs typeface="Arial"/>
                <a:sym typeface="Arial"/>
              </a:endParaRPr>
            </a:p>
            <a:p>
              <a:pPr indent="-317500" lvl="0" marL="457200" marR="0" rtl="0" algn="l">
                <a:lnSpc>
                  <a:spcPct val="90000"/>
                </a:lnSpc>
                <a:spcBef>
                  <a:spcPts val="0"/>
                </a:spcBef>
                <a:spcAft>
                  <a:spcPts val="0"/>
                </a:spcAft>
                <a:buClr>
                  <a:schemeClr val="dk1"/>
                </a:buClr>
                <a:buSzPts val="1400"/>
                <a:buFont typeface="Arial"/>
                <a:buChar char="●"/>
              </a:pPr>
              <a:r>
                <a:rPr b="1" i="0" lang="es-ES" sz="1200" u="none" cap="none" strike="noStrike">
                  <a:solidFill>
                    <a:schemeClr val="dk1"/>
                  </a:solidFill>
                  <a:latin typeface="Arial"/>
                  <a:ea typeface="Arial"/>
                  <a:cs typeface="Arial"/>
                  <a:sym typeface="Arial"/>
                </a:rPr>
                <a:t>Seguridad de la información.</a:t>
              </a:r>
              <a:r>
                <a:rPr b="1" i="0" lang="es-ES" sz="1100" u="none" cap="none" strike="noStrike">
                  <a:solidFill>
                    <a:schemeClr val="dk1"/>
                  </a:solidFill>
                  <a:latin typeface="Arial"/>
                  <a:ea typeface="Arial"/>
                  <a:cs typeface="Arial"/>
                  <a:sym typeface="Arial"/>
                </a:rPr>
                <a:t> </a:t>
              </a:r>
              <a:r>
                <a:rPr b="0" i="0" lang="es-ES" sz="1100" u="none" cap="none" strike="noStrike">
                  <a:solidFill>
                    <a:schemeClr val="dk1"/>
                  </a:solidFill>
                  <a:latin typeface="Arial"/>
                  <a:ea typeface="Arial"/>
                  <a:cs typeface="Arial"/>
                  <a:sym typeface="Arial"/>
                </a:rPr>
                <a:t>La información se guarda con total seguridad y se hacen copias de seguridad de forma automática. </a:t>
              </a:r>
              <a:endParaRPr b="0" i="0" sz="1100" u="none" cap="none" strike="noStrike">
                <a:solidFill>
                  <a:schemeClr val="dk1"/>
                </a:solidFill>
                <a:latin typeface="Arial"/>
                <a:ea typeface="Arial"/>
                <a:cs typeface="Arial"/>
                <a:sym typeface="Arial"/>
              </a:endParaRPr>
            </a:p>
            <a:p>
              <a:pPr indent="-317500" lvl="0" marL="457200" marR="0" rtl="0" algn="l">
                <a:lnSpc>
                  <a:spcPct val="90000"/>
                </a:lnSpc>
                <a:spcBef>
                  <a:spcPts val="0"/>
                </a:spcBef>
                <a:spcAft>
                  <a:spcPts val="0"/>
                </a:spcAft>
                <a:buClr>
                  <a:schemeClr val="dk1"/>
                </a:buClr>
                <a:buSzPts val="1400"/>
                <a:buFont typeface="Arial"/>
                <a:buChar char="●"/>
              </a:pPr>
              <a:r>
                <a:rPr b="1" i="0" lang="es-ES" sz="1200" u="none" cap="none" strike="noStrike">
                  <a:solidFill>
                    <a:schemeClr val="dk1"/>
                  </a:solidFill>
                  <a:latin typeface="Arial"/>
                  <a:ea typeface="Arial"/>
                  <a:cs typeface="Arial"/>
                  <a:sym typeface="Arial"/>
                </a:rPr>
                <a:t>Mantenimiento. </a:t>
              </a:r>
              <a:r>
                <a:rPr b="0" i="0" lang="es-ES" sz="1100" u="none" cap="none" strike="noStrike">
                  <a:solidFill>
                    <a:schemeClr val="dk1"/>
                  </a:solidFill>
                  <a:latin typeface="Arial"/>
                  <a:ea typeface="Arial"/>
                  <a:cs typeface="Arial"/>
                  <a:sym typeface="Arial"/>
                </a:rPr>
                <a:t>La nube es fácil de utilizar y muy intuitiva. Tiene una instalación rápida y sencilla. </a:t>
              </a:r>
              <a:endParaRPr b="0" i="0" sz="1100" u="none" cap="none" strike="noStrike">
                <a:solidFill>
                  <a:schemeClr val="dk1"/>
                </a:solidFill>
                <a:latin typeface="Arial"/>
                <a:ea typeface="Arial"/>
                <a:cs typeface="Arial"/>
                <a:sym typeface="Arial"/>
              </a:endParaRPr>
            </a:p>
            <a:p>
              <a:pPr indent="-317500" lvl="0" marL="457200" marR="0" rtl="0" algn="l">
                <a:lnSpc>
                  <a:spcPct val="90000"/>
                </a:lnSpc>
                <a:spcBef>
                  <a:spcPts val="0"/>
                </a:spcBef>
                <a:spcAft>
                  <a:spcPts val="0"/>
                </a:spcAft>
                <a:buClr>
                  <a:schemeClr val="dk1"/>
                </a:buClr>
                <a:buSzPts val="1400"/>
                <a:buFont typeface="Arial"/>
                <a:buChar char="●"/>
              </a:pPr>
              <a:r>
                <a:rPr b="1" i="0" lang="es-ES" sz="1200" u="none" cap="none" strike="noStrike">
                  <a:solidFill>
                    <a:schemeClr val="dk1"/>
                  </a:solidFill>
                  <a:latin typeface="Arial"/>
                  <a:ea typeface="Arial"/>
                  <a:cs typeface="Arial"/>
                  <a:sym typeface="Arial"/>
                </a:rPr>
                <a:t>Bajo costo.</a:t>
              </a:r>
              <a:r>
                <a:rPr b="1" i="0" lang="es-ES" sz="1100" u="none" cap="none" strike="noStrike">
                  <a:solidFill>
                    <a:schemeClr val="dk1"/>
                  </a:solidFill>
                  <a:latin typeface="Arial"/>
                  <a:ea typeface="Arial"/>
                  <a:cs typeface="Arial"/>
                  <a:sym typeface="Arial"/>
                </a:rPr>
                <a:t> </a:t>
              </a:r>
              <a:r>
                <a:rPr b="0" i="0" lang="es-ES" sz="1100" u="none" cap="none" strike="noStrike">
                  <a:solidFill>
                    <a:schemeClr val="dk1"/>
                  </a:solidFill>
                  <a:latin typeface="Arial"/>
                  <a:ea typeface="Arial"/>
                  <a:cs typeface="Arial"/>
                  <a:sym typeface="Arial"/>
                </a:rPr>
                <a:t>No hace falta invertir en Hardware ni es software. Mejor aprovechamiento de recursos.</a:t>
              </a:r>
              <a:endParaRPr b="0" i="0" sz="1100" u="none" cap="none" strike="noStrike">
                <a:solidFill>
                  <a:schemeClr val="dk1"/>
                </a:solidFill>
                <a:latin typeface="Arial"/>
                <a:ea typeface="Arial"/>
                <a:cs typeface="Arial"/>
                <a:sym typeface="Arial"/>
              </a:endParaRPr>
            </a:p>
          </p:txBody>
        </p:sp>
        <p:sp>
          <p:nvSpPr>
            <p:cNvPr id="305" name="Google Shape;305;p3"/>
            <p:cNvSpPr/>
            <p:nvPr/>
          </p:nvSpPr>
          <p:spPr>
            <a:xfrm>
              <a:off x="-54" y="2744686"/>
              <a:ext cx="4737300" cy="319500"/>
            </a:xfrm>
            <a:prstGeom prst="roundRect">
              <a:avLst>
                <a:gd fmla="val 16667" name="adj"/>
              </a:avLst>
            </a:prstGeom>
            <a:solidFill>
              <a:srgbClr val="A24A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txBox="1"/>
            <p:nvPr/>
          </p:nvSpPr>
          <p:spPr>
            <a:xfrm>
              <a:off x="-36" y="2774234"/>
              <a:ext cx="4706100" cy="288300"/>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1" i="0" lang="es-ES" sz="1300" u="none" cap="none" strike="noStrike">
                  <a:solidFill>
                    <a:schemeClr val="lt1"/>
                  </a:solidFill>
                  <a:latin typeface="Arial"/>
                  <a:ea typeface="Arial"/>
                  <a:cs typeface="Arial"/>
                  <a:sym typeface="Arial"/>
                </a:rPr>
                <a:t>Computación tradicional</a:t>
              </a:r>
              <a:endParaRPr b="0" i="0" sz="1300" u="none" cap="none" strike="noStrike">
                <a:solidFill>
                  <a:schemeClr val="lt1"/>
                </a:solidFill>
                <a:latin typeface="Arial"/>
                <a:ea typeface="Arial"/>
                <a:cs typeface="Arial"/>
                <a:sym typeface="Arial"/>
              </a:endParaRPr>
            </a:p>
          </p:txBody>
        </p:sp>
        <p:sp>
          <p:nvSpPr>
            <p:cNvPr id="307" name="Google Shape;307;p3"/>
            <p:cNvSpPr/>
            <p:nvPr/>
          </p:nvSpPr>
          <p:spPr>
            <a:xfrm>
              <a:off x="0" y="3684597"/>
              <a:ext cx="4737300" cy="132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txBox="1"/>
            <p:nvPr/>
          </p:nvSpPr>
          <p:spPr>
            <a:xfrm>
              <a:off x="0" y="3092095"/>
              <a:ext cx="4737300" cy="1527600"/>
            </a:xfrm>
            <a:prstGeom prst="rect">
              <a:avLst/>
            </a:prstGeom>
            <a:noFill/>
            <a:ln>
              <a:noFill/>
            </a:ln>
          </p:spPr>
          <p:txBody>
            <a:bodyPr anchorCtr="0" anchor="t" bIns="16500" lIns="150400" spcFirstLastPara="1" rIns="92450" wrap="square" tIns="16500">
              <a:noAutofit/>
            </a:bodyPr>
            <a:lstStyle/>
            <a:p>
              <a:pPr indent="-298450" lvl="0" marL="457200" marR="0" rtl="0" algn="l">
                <a:lnSpc>
                  <a:spcPct val="90000"/>
                </a:lnSpc>
                <a:spcBef>
                  <a:spcPts val="0"/>
                </a:spcBef>
                <a:spcAft>
                  <a:spcPts val="0"/>
                </a:spcAft>
                <a:buClr>
                  <a:schemeClr val="dk1"/>
                </a:buClr>
                <a:buSzPts val="1100"/>
                <a:buFont typeface="Arial"/>
                <a:buChar char="●"/>
              </a:pPr>
              <a:r>
                <a:rPr b="0" i="0" lang="es-ES" sz="1100" u="none" cap="none" strike="noStrike">
                  <a:solidFill>
                    <a:schemeClr val="dk1"/>
                  </a:solidFill>
                  <a:latin typeface="Arial"/>
                  <a:ea typeface="Arial"/>
                  <a:cs typeface="Arial"/>
                  <a:sym typeface="Arial"/>
                </a:rPr>
                <a:t>La información se almacena en el disco duro de un ordenador o en un servidor de la empresa.</a:t>
              </a:r>
              <a:endParaRPr b="0" i="0" sz="1100" u="none" cap="none" strike="noStrike">
                <a:solidFill>
                  <a:schemeClr val="dk1"/>
                </a:solidFill>
                <a:latin typeface="Arial"/>
                <a:ea typeface="Arial"/>
                <a:cs typeface="Arial"/>
                <a:sym typeface="Arial"/>
              </a:endParaRPr>
            </a:p>
            <a:p>
              <a:pPr indent="-298450" lvl="0" marL="457200" marR="0" rtl="0" algn="l">
                <a:lnSpc>
                  <a:spcPct val="90000"/>
                </a:lnSpc>
                <a:spcBef>
                  <a:spcPts val="0"/>
                </a:spcBef>
                <a:spcAft>
                  <a:spcPts val="0"/>
                </a:spcAft>
                <a:buClr>
                  <a:schemeClr val="dk1"/>
                </a:buClr>
                <a:buSzPts val="1100"/>
                <a:buFont typeface="Arial"/>
                <a:buChar char="●"/>
              </a:pPr>
              <a:r>
                <a:rPr b="0" i="0" lang="es-ES" sz="1100" u="none" cap="none" strike="noStrike">
                  <a:solidFill>
                    <a:schemeClr val="dk1"/>
                  </a:solidFill>
                  <a:latin typeface="Arial"/>
                  <a:ea typeface="Arial"/>
                  <a:cs typeface="Arial"/>
                  <a:sym typeface="Arial"/>
                </a:rPr>
                <a:t>Si el equipo falla, se estropea o se pierde, en el caso de un ordenador, corres el riesgo de quedarte sin toda la información almacenada, a menos que se cuente con respaldo (copia de seguridad).</a:t>
              </a:r>
              <a:endParaRPr b="0" i="0" sz="1100" u="none" cap="none" strike="noStrike">
                <a:solidFill>
                  <a:schemeClr val="dk1"/>
                </a:solidFill>
                <a:latin typeface="Arial"/>
                <a:ea typeface="Arial"/>
                <a:cs typeface="Arial"/>
                <a:sym typeface="Arial"/>
              </a:endParaRPr>
            </a:p>
            <a:p>
              <a:pPr indent="-298450" lvl="0" marL="457200" marR="0" rtl="0" algn="l">
                <a:lnSpc>
                  <a:spcPct val="90000"/>
                </a:lnSpc>
                <a:spcBef>
                  <a:spcPts val="0"/>
                </a:spcBef>
                <a:spcAft>
                  <a:spcPts val="0"/>
                </a:spcAft>
                <a:buClr>
                  <a:schemeClr val="dk1"/>
                </a:buClr>
                <a:buSzPts val="1100"/>
                <a:buFont typeface="Arial"/>
                <a:buChar char="●"/>
              </a:pPr>
              <a:r>
                <a:rPr b="0" i="0" lang="es-ES" sz="1100" u="none" cap="none" strike="noStrike">
                  <a:solidFill>
                    <a:schemeClr val="dk1"/>
                  </a:solidFill>
                  <a:latin typeface="Arial"/>
                  <a:ea typeface="Arial"/>
                  <a:cs typeface="Arial"/>
                  <a:sym typeface="Arial"/>
                </a:rPr>
                <a:t>Hay que invertir en hardware, software y personal cualificado.</a:t>
              </a:r>
              <a:endParaRPr b="0" i="0" sz="1100" u="none" cap="none" strike="noStrike">
                <a:solidFill>
                  <a:schemeClr val="dk1"/>
                </a:solidFill>
                <a:latin typeface="Arial"/>
                <a:ea typeface="Arial"/>
                <a:cs typeface="Arial"/>
                <a:sym typeface="Arial"/>
              </a:endParaRPr>
            </a:p>
            <a:p>
              <a:pPr indent="-298450" lvl="0" marL="457200" marR="0" rtl="0" algn="l">
                <a:lnSpc>
                  <a:spcPct val="90000"/>
                </a:lnSpc>
                <a:spcBef>
                  <a:spcPts val="0"/>
                </a:spcBef>
                <a:spcAft>
                  <a:spcPts val="0"/>
                </a:spcAft>
                <a:buClr>
                  <a:schemeClr val="dk1"/>
                </a:buClr>
                <a:buSzPts val="1100"/>
                <a:buFont typeface="Arial"/>
                <a:buChar char="●"/>
              </a:pPr>
              <a:r>
                <a:rPr b="0" i="0" lang="es-ES" sz="1100" u="none" cap="none" strike="noStrike">
                  <a:solidFill>
                    <a:schemeClr val="dk1"/>
                  </a:solidFill>
                  <a:latin typeface="Arial"/>
                  <a:ea typeface="Arial"/>
                  <a:cs typeface="Arial"/>
                  <a:sym typeface="Arial"/>
                </a:rPr>
                <a:t>Si se trata de un ordenador, solo se puede acceder a a la información desde ese equipo, también a los softwares o a los sistemas operativos. Si cuentas con un servidor, solo se podrá entrar desde uno de los ordenadores que estén conectados a él. </a:t>
              </a:r>
              <a:endParaRPr b="0" i="0" sz="1100" u="none" cap="none" strike="noStrik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
          <p:cNvSpPr txBox="1"/>
          <p:nvPr>
            <p:ph type="title"/>
          </p:nvPr>
        </p:nvSpPr>
        <p:spPr>
          <a:xfrm>
            <a:off x="423863" y="770890"/>
            <a:ext cx="5501876" cy="12689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Arial"/>
              <a:buNone/>
            </a:pPr>
            <a:r>
              <a:rPr lang="es-ES" sz="3200"/>
              <a:t>Ventajas</a:t>
            </a:r>
            <a:endParaRPr/>
          </a:p>
        </p:txBody>
      </p:sp>
      <p:sp>
        <p:nvSpPr>
          <p:cNvPr id="314" name="Google Shape;314;p4"/>
          <p:cNvSpPr txBox="1"/>
          <p:nvPr>
            <p:ph idx="1" type="body"/>
          </p:nvPr>
        </p:nvSpPr>
        <p:spPr>
          <a:xfrm>
            <a:off x="423863" y="2160016"/>
            <a:ext cx="5501876" cy="3601212"/>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800"/>
              <a:buChar char="•"/>
            </a:pPr>
            <a:r>
              <a:rPr lang="es-ES"/>
              <a:t>Antes:</a:t>
            </a:r>
            <a:endParaRPr/>
          </a:p>
          <a:p>
            <a:pPr indent="-171450" lvl="1" marL="514350" rtl="0" algn="l">
              <a:lnSpc>
                <a:spcPct val="100000"/>
              </a:lnSpc>
              <a:spcBef>
                <a:spcPts val="675"/>
              </a:spcBef>
              <a:spcAft>
                <a:spcPts val="0"/>
              </a:spcAft>
              <a:buClr>
                <a:schemeClr val="dk1"/>
              </a:buClr>
              <a:buSzPts val="1500"/>
              <a:buChar char="•"/>
            </a:pPr>
            <a:r>
              <a:rPr lang="es-ES"/>
              <a:t>Sólo las grandes compañías podían contar con equipos potentes para computación</a:t>
            </a:r>
            <a:endParaRPr/>
          </a:p>
          <a:p>
            <a:pPr indent="-171450" lvl="0" marL="171450" rtl="0" algn="l">
              <a:lnSpc>
                <a:spcPct val="100000"/>
              </a:lnSpc>
              <a:spcBef>
                <a:spcPts val="675"/>
              </a:spcBef>
              <a:spcAft>
                <a:spcPts val="0"/>
              </a:spcAft>
              <a:buClr>
                <a:schemeClr val="dk1"/>
              </a:buClr>
              <a:buSzPts val="1800"/>
              <a:buChar char="•"/>
            </a:pPr>
            <a:r>
              <a:rPr lang="es-ES"/>
              <a:t>Ahora:</a:t>
            </a:r>
            <a:endParaRPr/>
          </a:p>
          <a:p>
            <a:pPr indent="-171450" lvl="1" marL="514350" rtl="0" algn="l">
              <a:lnSpc>
                <a:spcPct val="100000"/>
              </a:lnSpc>
              <a:spcBef>
                <a:spcPts val="675"/>
              </a:spcBef>
              <a:spcAft>
                <a:spcPts val="0"/>
              </a:spcAft>
              <a:buClr>
                <a:schemeClr val="dk1"/>
              </a:buClr>
              <a:buSzPts val="1500"/>
              <a:buChar char="•"/>
            </a:pPr>
            <a:r>
              <a:rPr b="1" lang="es-ES"/>
              <a:t>Cualquier equipo con acceso a internet puede emplear las capacidades de computación en la nube</a:t>
            </a:r>
            <a:endParaRPr b="1"/>
          </a:p>
          <a:p>
            <a:pPr indent="-171450" lvl="1" marL="514350" rtl="0" algn="l">
              <a:lnSpc>
                <a:spcPct val="100000"/>
              </a:lnSpc>
              <a:spcBef>
                <a:spcPts val="675"/>
              </a:spcBef>
              <a:spcAft>
                <a:spcPts val="0"/>
              </a:spcAft>
              <a:buClr>
                <a:schemeClr val="dk1"/>
              </a:buClr>
              <a:buSzPts val="1500"/>
              <a:buChar char="•"/>
            </a:pPr>
            <a:r>
              <a:rPr lang="es-ES"/>
              <a:t>Esto también permite que los </a:t>
            </a:r>
            <a:r>
              <a:rPr b="1" lang="es-ES"/>
              <a:t>dispositivos</a:t>
            </a:r>
            <a:r>
              <a:rPr lang="es-ES"/>
              <a:t> sean cada vez </a:t>
            </a:r>
            <a:r>
              <a:rPr b="1" lang="es-ES"/>
              <a:t>más pequeños,</a:t>
            </a:r>
            <a:r>
              <a:rPr lang="es-ES"/>
              <a:t> porque pueden “externalizar” sus funciones a la nube.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0" name="Google Shape;320;p5"/>
          <p:cNvSpPr txBox="1"/>
          <p:nvPr>
            <p:ph type="title"/>
          </p:nvPr>
        </p:nvSpPr>
        <p:spPr>
          <a:xfrm>
            <a:off x="423863" y="770890"/>
            <a:ext cx="3100170" cy="12689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Arial"/>
              <a:buNone/>
            </a:pPr>
            <a:r>
              <a:rPr lang="es-ES"/>
              <a:t>Empresas</a:t>
            </a:r>
            <a:endParaRPr/>
          </a:p>
        </p:txBody>
      </p:sp>
      <p:sp>
        <p:nvSpPr>
          <p:cNvPr id="321" name="Google Shape;321;p5"/>
          <p:cNvSpPr txBox="1"/>
          <p:nvPr>
            <p:ph idx="1" type="body"/>
          </p:nvPr>
        </p:nvSpPr>
        <p:spPr>
          <a:xfrm>
            <a:off x="423875" y="1425625"/>
            <a:ext cx="3315600" cy="433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0" i="0" lang="es-ES" sz="900">
                <a:latin typeface="Barlow"/>
                <a:ea typeface="Barlow"/>
                <a:cs typeface="Barlow"/>
                <a:sym typeface="Barlow"/>
              </a:rPr>
              <a:t>Los 5 principales proveedores de servicios en la nube son, según la </a:t>
            </a:r>
            <a:r>
              <a:rPr b="1" i="0" lang="es-ES" sz="900" u="sng" strike="noStrike">
                <a:solidFill>
                  <a:schemeClr val="hlink"/>
                </a:solidFill>
                <a:latin typeface="Barlow"/>
                <a:ea typeface="Barlow"/>
                <a:cs typeface="Barlow"/>
                <a:sym typeface="Barlow"/>
                <a:hlinkClick r:id="rId3"/>
              </a:rPr>
              <a:t>revista Forbes</a:t>
            </a:r>
            <a:r>
              <a:rPr b="0" i="0" lang="es-ES" sz="900">
                <a:latin typeface="Barlow"/>
                <a:ea typeface="Barlow"/>
                <a:cs typeface="Barlow"/>
                <a:sym typeface="Barlow"/>
              </a:rPr>
              <a:t>, Microsoft, Amazon, IBM, Salesforce y SAP.</a:t>
            </a:r>
            <a:endParaRPr sz="2000"/>
          </a:p>
          <a:p>
            <a:pPr indent="-171450" lvl="0" marL="171450" rtl="0" algn="l">
              <a:lnSpc>
                <a:spcPct val="90000"/>
              </a:lnSpc>
              <a:spcBef>
                <a:spcPts val="675"/>
              </a:spcBef>
              <a:spcAft>
                <a:spcPts val="0"/>
              </a:spcAft>
              <a:buClr>
                <a:schemeClr val="dk1"/>
              </a:buClr>
              <a:buSzPts val="1400"/>
              <a:buChar char="•"/>
            </a:pPr>
            <a:r>
              <a:rPr b="1" i="0" lang="es-ES" sz="1400">
                <a:latin typeface="Barlow"/>
                <a:ea typeface="Barlow"/>
                <a:cs typeface="Barlow"/>
                <a:sym typeface="Barlow"/>
              </a:rPr>
              <a:t>1. </a:t>
            </a:r>
            <a:r>
              <a:rPr b="1" i="0" lang="es-ES" sz="1400" u="sng" strike="noStrike">
                <a:solidFill>
                  <a:schemeClr val="hlink"/>
                </a:solidFill>
                <a:latin typeface="Barlow"/>
                <a:ea typeface="Barlow"/>
                <a:cs typeface="Barlow"/>
                <a:sym typeface="Barlow"/>
                <a:hlinkClick r:id="rId4"/>
              </a:rPr>
              <a:t>Microsoft</a:t>
            </a:r>
            <a:endParaRPr b="0" i="0" sz="1400">
              <a:latin typeface="Barlow"/>
              <a:ea typeface="Barlow"/>
              <a:cs typeface="Barlow"/>
              <a:sym typeface="Barlow"/>
            </a:endParaRPr>
          </a:p>
          <a:p>
            <a:pPr indent="-17145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Microsoft está en el primer puesto gracias a cuatro factores principales: su </a:t>
            </a:r>
            <a:r>
              <a:rPr b="1" i="0" lang="es-ES" sz="900">
                <a:latin typeface="Barlow"/>
                <a:ea typeface="Barlow"/>
                <a:cs typeface="Barlow"/>
                <a:sym typeface="Barlow"/>
              </a:rPr>
              <a:t>oferta de servicios en las tres capas de la nube</a:t>
            </a:r>
            <a:r>
              <a:rPr b="1" i="0" lang="es-ES" sz="900">
                <a:latin typeface="Barlow"/>
                <a:ea typeface="Barlow"/>
                <a:cs typeface="Barlow"/>
                <a:sym typeface="Barlow"/>
              </a:rPr>
              <a:t> (IaaS, PaaS y SaaS)</a:t>
            </a:r>
            <a:r>
              <a:rPr b="0" i="0" lang="es-ES" sz="900">
                <a:latin typeface="Barlow"/>
                <a:ea typeface="Barlow"/>
                <a:cs typeface="Barlow"/>
                <a:sym typeface="Barlow"/>
              </a:rPr>
              <a:t>; su compromiso inigualable para desarrollar y ay</a:t>
            </a:r>
            <a:r>
              <a:rPr b="1" i="0" lang="es-ES" sz="900">
                <a:latin typeface="Barlow"/>
                <a:ea typeface="Barlow"/>
                <a:cs typeface="Barlow"/>
                <a:sym typeface="Barlow"/>
              </a:rPr>
              <a:t>udar a los clientes a implementar AI, ML y Blockchain</a:t>
            </a:r>
            <a:r>
              <a:rPr b="0" i="0" lang="es-ES" sz="900">
                <a:latin typeface="Barlow"/>
                <a:ea typeface="Barlow"/>
                <a:cs typeface="Barlow"/>
                <a:sym typeface="Barlow"/>
              </a:rPr>
              <a:t> en entornos de producción innovadores; sus ingresos en la nube líderes en el mercado y la extraordinaria visión y liderazgo del CEO Satya Nadella.</a:t>
            </a:r>
            <a:endParaRPr sz="2000"/>
          </a:p>
          <a:p>
            <a:pPr indent="-171450" lvl="0" marL="171450" rtl="0" algn="l">
              <a:lnSpc>
                <a:spcPct val="90000"/>
              </a:lnSpc>
              <a:spcBef>
                <a:spcPts val="675"/>
              </a:spcBef>
              <a:spcAft>
                <a:spcPts val="0"/>
              </a:spcAft>
              <a:buClr>
                <a:schemeClr val="dk1"/>
              </a:buClr>
              <a:buSzPts val="1400"/>
              <a:buChar char="•"/>
            </a:pPr>
            <a:r>
              <a:rPr b="0" i="0" lang="es-ES" sz="1400">
                <a:latin typeface="Barlow"/>
                <a:ea typeface="Barlow"/>
                <a:cs typeface="Barlow"/>
                <a:sym typeface="Barlow"/>
              </a:rPr>
              <a:t> </a:t>
            </a:r>
            <a:r>
              <a:rPr b="1" i="0" lang="es-ES" sz="1400">
                <a:latin typeface="Barlow"/>
                <a:ea typeface="Barlow"/>
                <a:cs typeface="Barlow"/>
                <a:sym typeface="Barlow"/>
              </a:rPr>
              <a:t>2. </a:t>
            </a:r>
            <a:r>
              <a:rPr b="1" i="0" lang="es-ES" sz="1400" u="sng" strike="noStrike">
                <a:solidFill>
                  <a:schemeClr val="hlink"/>
                </a:solidFill>
                <a:latin typeface="Barlow"/>
                <a:ea typeface="Barlow"/>
                <a:cs typeface="Barlow"/>
                <a:sym typeface="Barlow"/>
                <a:hlinkClick r:id="rId5"/>
              </a:rPr>
              <a:t>Amazon</a:t>
            </a:r>
            <a:endParaRPr b="0" i="0" sz="1400">
              <a:latin typeface="Barlow"/>
              <a:ea typeface="Barlow"/>
              <a:cs typeface="Barlow"/>
              <a:sym typeface="Barlow"/>
            </a:endParaRPr>
          </a:p>
          <a:p>
            <a:pPr indent="-17145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Aunque no tiene las habilidades de software </a:t>
            </a:r>
            <a:r>
              <a:rPr b="0" i="1" lang="es-ES" sz="900">
                <a:latin typeface="Barlow"/>
                <a:ea typeface="Barlow"/>
                <a:cs typeface="Barlow"/>
                <a:sym typeface="Barlow"/>
              </a:rPr>
              <a:t>end-to-end</a:t>
            </a:r>
            <a:r>
              <a:rPr b="0" i="0" lang="es-ES" sz="900">
                <a:latin typeface="Barlow"/>
                <a:ea typeface="Barlow"/>
                <a:cs typeface="Barlow"/>
                <a:sym typeface="Barlow"/>
              </a:rPr>
              <a:t> de los demás proveedores en el Top 5, fue y sigue siendo el </a:t>
            </a:r>
            <a:r>
              <a:rPr b="1" i="0" lang="es-ES" sz="900">
                <a:latin typeface="Barlow"/>
                <a:ea typeface="Barlow"/>
                <a:cs typeface="Barlow"/>
                <a:sym typeface="Barlow"/>
              </a:rPr>
              <a:t>ejemplo modélico del movimiento del Cloud Computing</a:t>
            </a:r>
            <a:r>
              <a:rPr b="0" i="0" lang="es-ES" sz="900">
                <a:latin typeface="Barlow"/>
                <a:ea typeface="Barlow"/>
                <a:cs typeface="Barlow"/>
                <a:sym typeface="Barlow"/>
              </a:rPr>
              <a:t>. Amazon fue el primer destructor de paradigmas y creador de categorías. Amazon Web Services ofrece una experiencia de usuario sencilla y elegante además de tener con unos precios muy competitivos.</a:t>
            </a:r>
            <a:endParaRPr sz="2000"/>
          </a:p>
          <a:p>
            <a:pPr indent="-171450" lvl="0" marL="171450" rtl="0" algn="l">
              <a:lnSpc>
                <a:spcPct val="90000"/>
              </a:lnSpc>
              <a:spcBef>
                <a:spcPts val="675"/>
              </a:spcBef>
              <a:spcAft>
                <a:spcPts val="0"/>
              </a:spcAft>
              <a:buClr>
                <a:schemeClr val="dk1"/>
              </a:buClr>
              <a:buSzPts val="1400"/>
              <a:buChar char="•"/>
            </a:pPr>
            <a:r>
              <a:rPr b="0" i="0" lang="es-ES" sz="1400">
                <a:latin typeface="Barlow"/>
                <a:ea typeface="Barlow"/>
                <a:cs typeface="Barlow"/>
                <a:sym typeface="Barlow"/>
              </a:rPr>
              <a:t> </a:t>
            </a:r>
            <a:r>
              <a:rPr b="1" i="0" lang="es-ES" sz="1400">
                <a:latin typeface="Barlow"/>
                <a:ea typeface="Barlow"/>
                <a:cs typeface="Barlow"/>
                <a:sym typeface="Barlow"/>
              </a:rPr>
              <a:t>3. </a:t>
            </a:r>
            <a:r>
              <a:rPr b="1" i="0" lang="es-ES" sz="1400" u="sng" strike="noStrike">
                <a:solidFill>
                  <a:schemeClr val="hlink"/>
                </a:solidFill>
                <a:latin typeface="Barlow"/>
                <a:ea typeface="Barlow"/>
                <a:cs typeface="Barlow"/>
                <a:sym typeface="Barlow"/>
                <a:hlinkClick r:id="rId6"/>
              </a:rPr>
              <a:t>IBM</a:t>
            </a:r>
            <a:endParaRPr b="0" i="0" sz="1400">
              <a:latin typeface="Barlow"/>
              <a:ea typeface="Barlow"/>
              <a:cs typeface="Barlow"/>
              <a:sym typeface="Barlow"/>
            </a:endParaRPr>
          </a:p>
          <a:p>
            <a:pPr indent="-17145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IBM ha escalado posiciones en los últimos años tras haber superado a Salesforce.com y a SAP gracias a la transformación de su </a:t>
            </a:r>
            <a:r>
              <a:rPr b="1" i="0" lang="es-ES" sz="900">
                <a:latin typeface="Barlow"/>
                <a:ea typeface="Barlow"/>
                <a:cs typeface="Barlow"/>
                <a:sym typeface="Barlow"/>
              </a:rPr>
              <a:t>amplia gama de experiencia y tecnología de software</a:t>
            </a:r>
            <a:r>
              <a:rPr b="0" i="0" lang="es-ES" sz="900">
                <a:latin typeface="Barlow"/>
                <a:ea typeface="Barlow"/>
                <a:cs typeface="Barlow"/>
                <a:sym typeface="Barlow"/>
              </a:rPr>
              <a:t> desde el entorno real hasta la nube. IBM es también uno de los proveedores de Cloud Computing que ofrece los tres servicios: </a:t>
            </a:r>
            <a:r>
              <a:rPr b="1" i="0" lang="es-ES" sz="900">
                <a:latin typeface="Barlow"/>
                <a:ea typeface="Barlow"/>
                <a:cs typeface="Barlow"/>
                <a:sym typeface="Barlow"/>
              </a:rPr>
              <a:t>IaaS, PaaS y SaaS.</a:t>
            </a:r>
            <a:r>
              <a:rPr b="0" i="0" lang="es-ES" sz="900">
                <a:latin typeface="Barlow"/>
                <a:ea typeface="Barlow"/>
                <a:cs typeface="Barlow"/>
                <a:sym typeface="Barlow"/>
              </a:rPr>
              <a:t> Esta oferta en su servicio es una gran ventaja respecto a otros competidores dado que consigue aportar más opciones a los clientes, una integración más fluida y una mejor seguridad cibernética.</a:t>
            </a:r>
            <a:endParaRPr sz="2000"/>
          </a:p>
        </p:txBody>
      </p:sp>
      <p:pic>
        <p:nvPicPr>
          <p:cNvPr descr="Microsoft: nube, ordenadores, aplicaciones y juegos" id="322" name="Google Shape;322;p5"/>
          <p:cNvPicPr preferRelativeResize="0"/>
          <p:nvPr/>
        </p:nvPicPr>
        <p:blipFill rotWithShape="1">
          <a:blip r:embed="rId7">
            <a:alphaModFix/>
          </a:blip>
          <a:srcRect b="0" l="0" r="0" t="0"/>
          <a:stretch/>
        </p:blipFill>
        <p:spPr>
          <a:xfrm>
            <a:off x="3947895" y="1459348"/>
            <a:ext cx="4702092" cy="1763284"/>
          </a:xfrm>
          <a:prstGeom prst="rect">
            <a:avLst/>
          </a:prstGeom>
          <a:noFill/>
          <a:ln>
            <a:noFill/>
          </a:ln>
        </p:spPr>
      </p:pic>
      <p:cxnSp>
        <p:nvCxnSpPr>
          <p:cNvPr id="323" name="Google Shape;323;p5"/>
          <p:cNvCxnSpPr/>
          <p:nvPr/>
        </p:nvCxnSpPr>
        <p:spPr>
          <a:xfrm>
            <a:off x="423862" y="6087110"/>
            <a:ext cx="3100170" cy="0"/>
          </a:xfrm>
          <a:prstGeom prst="straightConnector1">
            <a:avLst/>
          </a:prstGeom>
          <a:noFill/>
          <a:ln cap="flat" cmpd="sng" w="12700">
            <a:solidFill>
              <a:srgbClr val="A5A5A5"/>
            </a:solidFill>
            <a:prstDash val="solid"/>
            <a:miter lim="800000"/>
            <a:headEnd len="sm" w="sm" type="none"/>
            <a:tailEnd len="sm" w="sm" type="none"/>
          </a:ln>
        </p:spPr>
      </p:cxnSp>
      <p:pic>
        <p:nvPicPr>
          <p:cNvPr descr="IBM - Wikipedia, la enciclopedia libre" id="324" name="Google Shape;324;p5"/>
          <p:cNvPicPr preferRelativeResize="0"/>
          <p:nvPr/>
        </p:nvPicPr>
        <p:blipFill rotWithShape="1">
          <a:blip r:embed="rId8">
            <a:alphaModFix/>
          </a:blip>
          <a:srcRect b="0" l="0" r="0" t="0"/>
          <a:stretch/>
        </p:blipFill>
        <p:spPr>
          <a:xfrm>
            <a:off x="3947894" y="4742386"/>
            <a:ext cx="2266904" cy="906761"/>
          </a:xfrm>
          <a:prstGeom prst="rect">
            <a:avLst/>
          </a:prstGeom>
          <a:noFill/>
          <a:ln>
            <a:noFill/>
          </a:ln>
        </p:spPr>
      </p:pic>
      <p:pic>
        <p:nvPicPr>
          <p:cNvPr id="325" name="Google Shape;325;p5"/>
          <p:cNvPicPr preferRelativeResize="0"/>
          <p:nvPr/>
        </p:nvPicPr>
        <p:blipFill rotWithShape="1">
          <a:blip r:embed="rId9">
            <a:alphaModFix/>
          </a:blip>
          <a:srcRect b="0" l="0" r="0" t="0"/>
          <a:stretch/>
        </p:blipFill>
        <p:spPr>
          <a:xfrm>
            <a:off x="6386154" y="4496809"/>
            <a:ext cx="2263832" cy="1397915"/>
          </a:xfrm>
          <a:prstGeom prst="rect">
            <a:avLst/>
          </a:prstGeom>
          <a:noFill/>
          <a:ln>
            <a:noFill/>
          </a:ln>
        </p:spPr>
      </p:pic>
      <p:grpSp>
        <p:nvGrpSpPr>
          <p:cNvPr id="326" name="Google Shape;326;p5"/>
          <p:cNvGrpSpPr/>
          <p:nvPr/>
        </p:nvGrpSpPr>
        <p:grpSpPr>
          <a:xfrm>
            <a:off x="7717742" y="0"/>
            <a:ext cx="1426265" cy="4677439"/>
            <a:chOff x="10290315" y="0"/>
            <a:chExt cx="1901686" cy="4677439"/>
          </a:xfrm>
        </p:grpSpPr>
        <p:sp>
          <p:nvSpPr>
            <p:cNvPr id="327" name="Google Shape;327;p5"/>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5"/>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9" name="Google Shape;329;p5"/>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0" name="Google Shape;330;p5"/>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6" name="Google Shape;336;p6"/>
          <p:cNvSpPr txBox="1"/>
          <p:nvPr>
            <p:ph type="title"/>
          </p:nvPr>
        </p:nvSpPr>
        <p:spPr>
          <a:xfrm>
            <a:off x="423862" y="770890"/>
            <a:ext cx="4800749" cy="12689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000"/>
              <a:buFont typeface="Arial"/>
              <a:buNone/>
            </a:pPr>
            <a:r>
              <a:rPr lang="es-ES"/>
              <a:t>Empresas</a:t>
            </a:r>
            <a:endParaRPr/>
          </a:p>
        </p:txBody>
      </p:sp>
      <p:sp>
        <p:nvSpPr>
          <p:cNvPr id="337" name="Google Shape;337;p6"/>
          <p:cNvSpPr txBox="1"/>
          <p:nvPr>
            <p:ph idx="1" type="body"/>
          </p:nvPr>
        </p:nvSpPr>
        <p:spPr>
          <a:xfrm>
            <a:off x="423850" y="1448350"/>
            <a:ext cx="3842100" cy="43128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400"/>
              <a:buChar char="•"/>
            </a:pPr>
            <a:r>
              <a:rPr b="0" i="0" lang="es-ES" sz="1400">
                <a:latin typeface="Barlow"/>
                <a:ea typeface="Barlow"/>
                <a:cs typeface="Barlow"/>
                <a:sym typeface="Barlow"/>
              </a:rPr>
              <a:t> </a:t>
            </a:r>
            <a:r>
              <a:rPr b="1" i="0" lang="es-ES" sz="1400">
                <a:latin typeface="Barlow"/>
                <a:ea typeface="Barlow"/>
                <a:cs typeface="Barlow"/>
                <a:sym typeface="Barlow"/>
              </a:rPr>
              <a:t>4. </a:t>
            </a:r>
            <a:r>
              <a:rPr b="1" i="0" lang="es-ES" sz="1400" u="sng" strike="noStrike">
                <a:solidFill>
                  <a:schemeClr val="hlink"/>
                </a:solidFill>
                <a:latin typeface="Barlow"/>
                <a:ea typeface="Barlow"/>
                <a:cs typeface="Barlow"/>
                <a:sym typeface="Barlow"/>
                <a:hlinkClick r:id="rId3"/>
              </a:rPr>
              <a:t>Salesforce.com</a:t>
            </a:r>
            <a:endParaRPr b="0" i="0" sz="1400">
              <a:latin typeface="Barlow"/>
              <a:ea typeface="Barlow"/>
              <a:cs typeface="Barlow"/>
              <a:sym typeface="Barlow"/>
            </a:endParaRPr>
          </a:p>
          <a:p>
            <a:pPr indent="-16510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Aunque Salesforce.com solía estar empatado con Amazon en la segunda posición, sigue siendo un importante proveedor de Cloud Computing, con gran enfoque en la </a:t>
            </a:r>
            <a:r>
              <a:rPr b="1" i="0" lang="es-ES" sz="900">
                <a:latin typeface="Barlow"/>
                <a:ea typeface="Barlow"/>
                <a:cs typeface="Barlow"/>
                <a:sym typeface="Barlow"/>
              </a:rPr>
              <a:t>innovación digital y la estrategia disruptiva</a:t>
            </a:r>
            <a:r>
              <a:rPr b="0" i="0" lang="es-ES" sz="900">
                <a:latin typeface="Barlow"/>
                <a:ea typeface="Barlow"/>
                <a:cs typeface="Barlow"/>
                <a:sym typeface="Barlow"/>
              </a:rPr>
              <a:t>. Por el momento, únicamente ofrece el servicio Saas lo que, consecuentemente, limita su número de clientes.</a:t>
            </a:r>
            <a:endParaRPr sz="1700"/>
          </a:p>
          <a:p>
            <a:pPr indent="-171450" lvl="0" marL="171450" rtl="0" algn="l">
              <a:lnSpc>
                <a:spcPct val="90000"/>
              </a:lnSpc>
              <a:spcBef>
                <a:spcPts val="675"/>
              </a:spcBef>
              <a:spcAft>
                <a:spcPts val="0"/>
              </a:spcAft>
              <a:buClr>
                <a:schemeClr val="dk1"/>
              </a:buClr>
              <a:buSzPts val="1400"/>
              <a:buChar char="•"/>
            </a:pPr>
            <a:r>
              <a:rPr b="1" i="0" lang="es-ES" sz="1400">
                <a:latin typeface="Barlow"/>
                <a:ea typeface="Barlow"/>
                <a:cs typeface="Barlow"/>
                <a:sym typeface="Barlow"/>
              </a:rPr>
              <a:t>5. </a:t>
            </a:r>
            <a:r>
              <a:rPr b="1" i="0" lang="es-ES" sz="1400" u="sng" strike="noStrike">
                <a:solidFill>
                  <a:schemeClr val="hlink"/>
                </a:solidFill>
                <a:latin typeface="Barlow"/>
                <a:ea typeface="Barlow"/>
                <a:cs typeface="Barlow"/>
                <a:sym typeface="Barlow"/>
                <a:hlinkClick r:id="rId4"/>
              </a:rPr>
              <a:t>SAP</a:t>
            </a:r>
            <a:endParaRPr b="0" i="0" sz="1400">
              <a:latin typeface="Barlow"/>
              <a:ea typeface="Barlow"/>
              <a:cs typeface="Barlow"/>
              <a:sym typeface="Barlow"/>
            </a:endParaRPr>
          </a:p>
          <a:p>
            <a:pPr indent="-16510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Tiene todo lo que los demás proveedores de esta lista desearían tener: es el </a:t>
            </a:r>
            <a:r>
              <a:rPr b="1" i="0" lang="es-ES" sz="900">
                <a:latin typeface="Barlow"/>
                <a:ea typeface="Barlow"/>
                <a:cs typeface="Barlow"/>
                <a:sym typeface="Barlow"/>
              </a:rPr>
              <a:t>proveedor de aplicaciones empresariales en todas las compañías líderes del mundo</a:t>
            </a:r>
            <a:r>
              <a:rPr b="0" i="0" lang="es-ES" sz="900">
                <a:latin typeface="Barlow"/>
                <a:ea typeface="Barlow"/>
                <a:cs typeface="Barlow"/>
                <a:sym typeface="Barlow"/>
              </a:rPr>
              <a:t>. SAP ha creado alianzas con Amazon y Google para complementar sus acuerdos con IBM y Microsoft, lo cual brinda a los clientes una mayor sensación de confianza de que SAP se puede adaptar fácilmente a nuevas situaciones. Además, SAP tiene un prometedor futuro en la nube gracias a su solución HANA. Esta tecnología de procesamiento in-memory y SAP Cloud Platform permite desarrollar nuevas aplicaciones o módulos personalizados para cualquiera de las soluciones de SAP.</a:t>
            </a:r>
            <a:endParaRPr sz="1700"/>
          </a:p>
          <a:p>
            <a:pPr indent="-165100" lvl="0" marL="171450" rtl="0" algn="l">
              <a:lnSpc>
                <a:spcPct val="90000"/>
              </a:lnSpc>
              <a:spcBef>
                <a:spcPts val="675"/>
              </a:spcBef>
              <a:spcAft>
                <a:spcPts val="0"/>
              </a:spcAft>
              <a:buClr>
                <a:schemeClr val="dk1"/>
              </a:buClr>
              <a:buSzPts val="900"/>
              <a:buChar char="•"/>
            </a:pPr>
            <a:r>
              <a:rPr b="0" i="0" lang="es-ES" sz="900">
                <a:latin typeface="Barlow"/>
                <a:ea typeface="Barlow"/>
                <a:cs typeface="Barlow"/>
                <a:sym typeface="Barlow"/>
              </a:rPr>
              <a:t>El conocimiento del Cloud Computing y el dominio de los principales proveedores de esta tecnología tienen una alta demanda en el mercado laboral. El </a:t>
            </a:r>
            <a:r>
              <a:rPr b="1" i="0" lang="es-ES" sz="900" u="sng" strike="noStrike">
                <a:solidFill>
                  <a:schemeClr val="hlink"/>
                </a:solidFill>
                <a:latin typeface="Barlow"/>
                <a:ea typeface="Barlow"/>
                <a:cs typeface="Barlow"/>
                <a:sym typeface="Barlow"/>
                <a:hlinkClick r:id="rId5"/>
              </a:rPr>
              <a:t>Máster en Big Data y Analytics</a:t>
            </a:r>
            <a:r>
              <a:rPr b="0" i="0" lang="es-ES" sz="900">
                <a:latin typeface="Barlow"/>
                <a:ea typeface="Barlow"/>
                <a:cs typeface="Barlow"/>
                <a:sym typeface="Barlow"/>
              </a:rPr>
              <a:t> de Three Points permite a los alumnos identificar, juntamente con negocio, cuando este tipo de soluciones pueden ayudar a la organización y gobernar una implantación dentro de la organización.</a:t>
            </a:r>
            <a:endParaRPr sz="1700"/>
          </a:p>
        </p:txBody>
      </p:sp>
      <p:grpSp>
        <p:nvGrpSpPr>
          <p:cNvPr id="338" name="Google Shape;338;p6"/>
          <p:cNvGrpSpPr/>
          <p:nvPr/>
        </p:nvGrpSpPr>
        <p:grpSpPr>
          <a:xfrm>
            <a:off x="7717742" y="0"/>
            <a:ext cx="1426265" cy="4677439"/>
            <a:chOff x="10290315" y="0"/>
            <a:chExt cx="1901686" cy="4677439"/>
          </a:xfrm>
        </p:grpSpPr>
        <p:sp>
          <p:nvSpPr>
            <p:cNvPr id="339" name="Google Shape;339;p6"/>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0" name="Google Shape;340;p6"/>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1" name="Google Shape;341;p6"/>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2" name="Google Shape;342;p6"/>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SAP - La ventaja de contar con un ERP inteligente" id="343" name="Google Shape;343;p6"/>
          <p:cNvPicPr preferRelativeResize="0"/>
          <p:nvPr/>
        </p:nvPicPr>
        <p:blipFill rotWithShape="1">
          <a:blip r:embed="rId6">
            <a:alphaModFix/>
          </a:blip>
          <a:srcRect b="0" l="0" r="0" t="0"/>
          <a:stretch/>
        </p:blipFill>
        <p:spPr>
          <a:xfrm>
            <a:off x="5224600" y="681651"/>
            <a:ext cx="3228400" cy="3228400"/>
          </a:xfrm>
          <a:prstGeom prst="rect">
            <a:avLst/>
          </a:prstGeom>
          <a:noFill/>
          <a:ln>
            <a:noFill/>
          </a:ln>
        </p:spPr>
      </p:pic>
      <p:cxnSp>
        <p:nvCxnSpPr>
          <p:cNvPr id="344" name="Google Shape;344;p6"/>
          <p:cNvCxnSpPr/>
          <p:nvPr/>
        </p:nvCxnSpPr>
        <p:spPr>
          <a:xfrm>
            <a:off x="423862" y="6087110"/>
            <a:ext cx="4800749" cy="0"/>
          </a:xfrm>
          <a:prstGeom prst="straightConnector1">
            <a:avLst/>
          </a:prstGeom>
          <a:noFill/>
          <a:ln cap="flat" cmpd="sng" w="12700">
            <a:solidFill>
              <a:srgbClr val="A5A5A5"/>
            </a:solidFill>
            <a:prstDash val="solid"/>
            <a:miter lim="800000"/>
            <a:headEnd len="sm" w="sm" type="none"/>
            <a:tailEnd len="sm" w="sm" type="none"/>
          </a:ln>
        </p:spPr>
      </p:cxnSp>
      <p:pic>
        <p:nvPicPr>
          <p:cNvPr descr="Salesforce.com - Wikipedia, la enciclopedia libre" id="345" name="Google Shape;345;p6"/>
          <p:cNvPicPr preferRelativeResize="0"/>
          <p:nvPr/>
        </p:nvPicPr>
        <p:blipFill rotWithShape="1">
          <a:blip r:embed="rId7">
            <a:alphaModFix/>
          </a:blip>
          <a:srcRect b="0" l="0" r="0" t="0"/>
          <a:stretch/>
        </p:blipFill>
        <p:spPr>
          <a:xfrm>
            <a:off x="5619229" y="3794628"/>
            <a:ext cx="3033603" cy="2123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1" name="Google Shape;351;p7"/>
          <p:cNvSpPr txBox="1"/>
          <p:nvPr>
            <p:ph type="title"/>
          </p:nvPr>
        </p:nvSpPr>
        <p:spPr>
          <a:xfrm>
            <a:off x="423862" y="770890"/>
            <a:ext cx="4800749" cy="12689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Barlow"/>
              <a:buNone/>
            </a:pPr>
            <a:r>
              <a:rPr b="1" i="0" lang="es-ES" sz="2800">
                <a:latin typeface="Barlow"/>
                <a:ea typeface="Barlow"/>
                <a:cs typeface="Barlow"/>
                <a:sym typeface="Barlow"/>
              </a:rPr>
              <a:t>Casos de éxito</a:t>
            </a:r>
            <a:br>
              <a:rPr b="0" i="0" lang="es-ES" sz="2800">
                <a:latin typeface="Barlow"/>
                <a:ea typeface="Barlow"/>
                <a:cs typeface="Barlow"/>
                <a:sym typeface="Barlow"/>
              </a:rPr>
            </a:br>
            <a:br>
              <a:rPr lang="es-ES" sz="2800"/>
            </a:br>
            <a:endParaRPr sz="2800"/>
          </a:p>
        </p:txBody>
      </p:sp>
      <p:sp>
        <p:nvSpPr>
          <p:cNvPr id="352" name="Google Shape;352;p7"/>
          <p:cNvSpPr txBox="1"/>
          <p:nvPr>
            <p:ph idx="1" type="body"/>
          </p:nvPr>
        </p:nvSpPr>
        <p:spPr>
          <a:xfrm>
            <a:off x="423850" y="1330223"/>
            <a:ext cx="4800900" cy="47568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b="1" i="0" lang="es-ES" sz="1300">
                <a:latin typeface="Barlow"/>
                <a:ea typeface="Barlow"/>
                <a:cs typeface="Barlow"/>
                <a:sym typeface="Barlow"/>
              </a:rPr>
              <a:t>1.</a:t>
            </a:r>
            <a:r>
              <a:rPr b="1" i="0" lang="es-ES" sz="1500">
                <a:latin typeface="Barlow"/>
                <a:ea typeface="Barlow"/>
                <a:cs typeface="Barlow"/>
                <a:sym typeface="Barlow"/>
              </a:rPr>
              <a:t> </a:t>
            </a:r>
            <a:r>
              <a:rPr b="1" i="0" lang="es-ES" sz="1500" u="sng" strike="noStrike">
                <a:solidFill>
                  <a:schemeClr val="hlink"/>
                </a:solidFill>
                <a:latin typeface="Barlow"/>
                <a:ea typeface="Barlow"/>
                <a:cs typeface="Barlow"/>
                <a:sym typeface="Barlow"/>
                <a:hlinkClick r:id="rId3"/>
              </a:rPr>
              <a:t>New York Times</a:t>
            </a:r>
            <a:endParaRPr b="0" i="0" sz="1500">
              <a:latin typeface="Barlow"/>
              <a:ea typeface="Barlow"/>
              <a:cs typeface="Barlow"/>
              <a:sym typeface="Barlow"/>
            </a:endParaRPr>
          </a:p>
          <a:p>
            <a:pPr indent="-171450" lvl="0" marL="171450" rtl="0" algn="l">
              <a:lnSpc>
                <a:spcPct val="100000"/>
              </a:lnSpc>
              <a:spcBef>
                <a:spcPts val="675"/>
              </a:spcBef>
              <a:spcAft>
                <a:spcPts val="0"/>
              </a:spcAft>
              <a:buClr>
                <a:schemeClr val="dk1"/>
              </a:buClr>
              <a:buSzPts val="1200"/>
              <a:buChar char="•"/>
            </a:pPr>
            <a:r>
              <a:rPr b="0" i="0" lang="es-ES" sz="1200">
                <a:latin typeface="Barlow"/>
                <a:ea typeface="Barlow"/>
                <a:cs typeface="Barlow"/>
                <a:sym typeface="Barlow"/>
              </a:rPr>
              <a:t>El conocido periódico norteamericano </a:t>
            </a:r>
            <a:r>
              <a:rPr b="0" i="1" lang="es-ES" sz="1200">
                <a:latin typeface="Barlow"/>
                <a:ea typeface="Barlow"/>
                <a:cs typeface="Barlow"/>
                <a:sym typeface="Barlow"/>
              </a:rPr>
              <a:t>The New York Times</a:t>
            </a:r>
            <a:r>
              <a:rPr b="0" i="0" lang="es-ES" sz="1200">
                <a:latin typeface="Barlow"/>
                <a:ea typeface="Barlow"/>
                <a:cs typeface="Barlow"/>
                <a:sym typeface="Barlow"/>
              </a:rPr>
              <a:t> necesitaba </a:t>
            </a:r>
            <a:r>
              <a:rPr b="1" i="0" lang="es-ES" sz="1200">
                <a:latin typeface="Barlow"/>
                <a:ea typeface="Barlow"/>
                <a:cs typeface="Barlow"/>
                <a:sym typeface="Barlow"/>
              </a:rPr>
              <a:t>convertir 11 millones de artículos e imágenes de su archivo</a:t>
            </a:r>
            <a:r>
              <a:rPr b="0" i="0" lang="es-ES" sz="1200">
                <a:latin typeface="Barlow"/>
                <a:ea typeface="Barlow"/>
                <a:cs typeface="Barlow"/>
                <a:sym typeface="Barlow"/>
              </a:rPr>
              <a:t> (de 1851 a 1980) al formato PDF.</a:t>
            </a:r>
            <a:endParaRPr/>
          </a:p>
          <a:p>
            <a:pPr indent="-171450" lvl="0" marL="171450" rtl="0" algn="l">
              <a:lnSpc>
                <a:spcPct val="100000"/>
              </a:lnSpc>
              <a:spcBef>
                <a:spcPts val="675"/>
              </a:spcBef>
              <a:spcAft>
                <a:spcPts val="0"/>
              </a:spcAft>
              <a:buClr>
                <a:schemeClr val="dk1"/>
              </a:buClr>
              <a:buSzPts val="1200"/>
              <a:buChar char="•"/>
            </a:pPr>
            <a:r>
              <a:rPr b="0" i="0" lang="es-ES" sz="1200">
                <a:latin typeface="Barlow"/>
                <a:ea typeface="Barlow"/>
                <a:cs typeface="Barlow"/>
                <a:sym typeface="Barlow"/>
              </a:rPr>
              <a:t>El departamento de IT de la empresa estimó que el proyecto duraría unas siete semanas. Sin embargo, un desarrollador utilizando 100 instancias de Amazon EC2 </a:t>
            </a:r>
            <a:r>
              <a:rPr b="1" i="0" lang="es-ES" sz="1200">
                <a:latin typeface="Barlow"/>
                <a:ea typeface="Barlow"/>
                <a:cs typeface="Barlow"/>
                <a:sym typeface="Barlow"/>
              </a:rPr>
              <a:t>logró completar el trabajo en 24 horas</a:t>
            </a:r>
            <a:r>
              <a:rPr b="0" i="0" lang="es-ES" sz="1200">
                <a:latin typeface="Barlow"/>
                <a:ea typeface="Barlow"/>
                <a:cs typeface="Barlow"/>
                <a:sym typeface="Barlow"/>
              </a:rPr>
              <a:t>.</a:t>
            </a:r>
            <a:endParaRPr/>
          </a:p>
          <a:p>
            <a:pPr indent="-171450" lvl="0" marL="171450" rtl="0" algn="l">
              <a:lnSpc>
                <a:spcPct val="100000"/>
              </a:lnSpc>
              <a:spcBef>
                <a:spcPts val="675"/>
              </a:spcBef>
              <a:spcAft>
                <a:spcPts val="0"/>
              </a:spcAft>
              <a:buClr>
                <a:schemeClr val="dk1"/>
              </a:buClr>
              <a:buSzPts val="1500"/>
              <a:buChar char="•"/>
            </a:pPr>
            <a:r>
              <a:rPr b="1" i="0" lang="es-ES" sz="1500">
                <a:latin typeface="Barlow"/>
                <a:ea typeface="Barlow"/>
                <a:cs typeface="Barlow"/>
                <a:sym typeface="Barlow"/>
              </a:rPr>
              <a:t>2. </a:t>
            </a:r>
            <a:r>
              <a:rPr b="1" i="0" lang="es-ES" sz="1500" u="sng" strike="noStrike">
                <a:solidFill>
                  <a:schemeClr val="hlink"/>
                </a:solidFill>
                <a:latin typeface="Barlow"/>
                <a:ea typeface="Barlow"/>
                <a:cs typeface="Barlow"/>
                <a:sym typeface="Barlow"/>
                <a:hlinkClick r:id="rId4"/>
              </a:rPr>
              <a:t>General Electric</a:t>
            </a:r>
            <a:endParaRPr b="0" i="0" sz="1500">
              <a:latin typeface="Barlow"/>
              <a:ea typeface="Barlow"/>
              <a:cs typeface="Barlow"/>
              <a:sym typeface="Barlow"/>
            </a:endParaRPr>
          </a:p>
          <a:p>
            <a:pPr indent="-171450" lvl="0" marL="171450" rtl="0" algn="l">
              <a:lnSpc>
                <a:spcPct val="100000"/>
              </a:lnSpc>
              <a:spcBef>
                <a:spcPts val="675"/>
              </a:spcBef>
              <a:spcAft>
                <a:spcPts val="0"/>
              </a:spcAft>
              <a:buClr>
                <a:schemeClr val="dk1"/>
              </a:buClr>
              <a:buSzPts val="1200"/>
              <a:buChar char="•"/>
            </a:pPr>
            <a:r>
              <a:rPr b="0" i="0" lang="es-ES" sz="1200">
                <a:latin typeface="Barlow"/>
                <a:ea typeface="Barlow"/>
                <a:cs typeface="Barlow"/>
                <a:sym typeface="Barlow"/>
              </a:rPr>
              <a:t>General Electric, uno de los mayores conglomerados del mundo, empezó a aplicar una </a:t>
            </a:r>
            <a:r>
              <a:rPr b="1" i="0" lang="es-ES" sz="1200">
                <a:latin typeface="Barlow"/>
                <a:ea typeface="Barlow"/>
                <a:cs typeface="Barlow"/>
                <a:sym typeface="Barlow"/>
              </a:rPr>
              <a:t>estrategia de transformación digital en 2014</a:t>
            </a:r>
            <a:r>
              <a:rPr b="0" i="0" lang="es-ES" sz="1200">
                <a:latin typeface="Barlow"/>
                <a:ea typeface="Barlow"/>
                <a:cs typeface="Barlow"/>
                <a:sym typeface="Barlow"/>
              </a:rPr>
              <a:t> que revolucionó la manera de trabajar que mantenían hasta el momento.</a:t>
            </a:r>
            <a:endParaRPr/>
          </a:p>
          <a:p>
            <a:pPr indent="-171450" lvl="0" marL="171450" rtl="0" algn="l">
              <a:lnSpc>
                <a:spcPct val="100000"/>
              </a:lnSpc>
              <a:spcBef>
                <a:spcPts val="675"/>
              </a:spcBef>
              <a:spcAft>
                <a:spcPts val="0"/>
              </a:spcAft>
              <a:buClr>
                <a:schemeClr val="dk1"/>
              </a:buClr>
              <a:buSzPts val="1200"/>
              <a:buChar char="•"/>
            </a:pPr>
            <a:r>
              <a:rPr b="0" i="0" lang="es-ES" sz="1200">
                <a:latin typeface="Barlow"/>
                <a:ea typeface="Barlow"/>
                <a:cs typeface="Barlow"/>
                <a:sym typeface="Barlow"/>
              </a:rPr>
              <a:t>En 2017, la empresa eligió a </a:t>
            </a:r>
            <a:r>
              <a:rPr b="1" i="0" lang="es-ES" sz="1200">
                <a:latin typeface="Barlow"/>
                <a:ea typeface="Barlow"/>
                <a:cs typeface="Barlow"/>
                <a:sym typeface="Barlow"/>
              </a:rPr>
              <a:t>Amazon Web Services</a:t>
            </a:r>
            <a:r>
              <a:rPr b="0" i="0" lang="es-ES" sz="1200">
                <a:latin typeface="Barlow"/>
                <a:ea typeface="Barlow"/>
                <a:cs typeface="Barlow"/>
                <a:sym typeface="Barlow"/>
              </a:rPr>
              <a:t> como proveedor principal para alojar más de 2000 aplicaciones y servicios en la nube. Según el propio CTO y vicepresidente de la compañía, esta elección fue una de las trasformaciones más importantes para General Electric, asegura que les ha ayudado a </a:t>
            </a:r>
            <a:r>
              <a:rPr b="1" i="0" lang="es-ES" sz="1200">
                <a:latin typeface="Barlow"/>
                <a:ea typeface="Barlow"/>
                <a:cs typeface="Barlow"/>
                <a:sym typeface="Barlow"/>
              </a:rPr>
              <a:t>reorientar recursos hacia tareas de innovación</a:t>
            </a:r>
            <a:r>
              <a:rPr b="0" i="0" lang="es-ES" sz="1200">
                <a:latin typeface="Barlow"/>
                <a:ea typeface="Barlow"/>
                <a:cs typeface="Barlow"/>
                <a:sym typeface="Barlow"/>
              </a:rPr>
              <a:t> que, hasta el momento, estaban ocupados diseñando y manteniendo centros de datos tradicionales.</a:t>
            </a:r>
            <a:endParaRPr/>
          </a:p>
        </p:txBody>
      </p:sp>
      <p:grpSp>
        <p:nvGrpSpPr>
          <p:cNvPr id="353" name="Google Shape;353;p7"/>
          <p:cNvGrpSpPr/>
          <p:nvPr/>
        </p:nvGrpSpPr>
        <p:grpSpPr>
          <a:xfrm>
            <a:off x="7717742" y="0"/>
            <a:ext cx="1426265" cy="4677439"/>
            <a:chOff x="10290315" y="0"/>
            <a:chExt cx="1901686" cy="4677439"/>
          </a:xfrm>
        </p:grpSpPr>
        <p:sp>
          <p:nvSpPr>
            <p:cNvPr id="354" name="Google Shape;354;p7"/>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5" name="Google Shape;355;p7"/>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6" name="Google Shape;356;p7"/>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7" name="Google Shape;357;p7"/>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General Electric - Wikipedia, la enciclopedia libre" id="358" name="Google Shape;358;p7"/>
          <p:cNvPicPr preferRelativeResize="0"/>
          <p:nvPr/>
        </p:nvPicPr>
        <p:blipFill rotWithShape="1">
          <a:blip r:embed="rId5">
            <a:alphaModFix/>
          </a:blip>
          <a:srcRect b="0" l="0" r="0" t="0"/>
          <a:stretch/>
        </p:blipFill>
        <p:spPr>
          <a:xfrm>
            <a:off x="5821717" y="681647"/>
            <a:ext cx="2631283" cy="2631283"/>
          </a:xfrm>
          <a:prstGeom prst="rect">
            <a:avLst/>
          </a:prstGeom>
          <a:noFill/>
          <a:ln>
            <a:noFill/>
          </a:ln>
        </p:spPr>
      </p:pic>
      <p:cxnSp>
        <p:nvCxnSpPr>
          <p:cNvPr id="359" name="Google Shape;359;p7"/>
          <p:cNvCxnSpPr/>
          <p:nvPr/>
        </p:nvCxnSpPr>
        <p:spPr>
          <a:xfrm>
            <a:off x="423862" y="6087110"/>
            <a:ext cx="4800749" cy="0"/>
          </a:xfrm>
          <a:prstGeom prst="straightConnector1">
            <a:avLst/>
          </a:prstGeom>
          <a:noFill/>
          <a:ln cap="flat" cmpd="sng" w="12700">
            <a:solidFill>
              <a:srgbClr val="A5A5A5"/>
            </a:solidFill>
            <a:prstDash val="solid"/>
            <a:miter lim="800000"/>
            <a:headEnd len="sm" w="sm" type="none"/>
            <a:tailEnd len="sm" w="sm" type="none"/>
          </a:ln>
        </p:spPr>
      </p:cxnSp>
      <p:pic>
        <p:nvPicPr>
          <p:cNvPr id="360" name="Google Shape;360;p7"/>
          <p:cNvPicPr preferRelativeResize="0"/>
          <p:nvPr/>
        </p:nvPicPr>
        <p:blipFill rotWithShape="1">
          <a:blip r:embed="rId6">
            <a:alphaModFix/>
          </a:blip>
          <a:srcRect b="0" l="0" r="0" t="0"/>
          <a:stretch/>
        </p:blipFill>
        <p:spPr>
          <a:xfrm>
            <a:off x="5619229" y="4651621"/>
            <a:ext cx="3033603" cy="4095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6" name="Google Shape;366;p8"/>
          <p:cNvSpPr txBox="1"/>
          <p:nvPr>
            <p:ph type="title"/>
          </p:nvPr>
        </p:nvSpPr>
        <p:spPr>
          <a:xfrm>
            <a:off x="423862" y="770890"/>
            <a:ext cx="4800749" cy="12689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Barlow"/>
              <a:buNone/>
            </a:pPr>
            <a:r>
              <a:rPr b="1" i="0" lang="es-ES" sz="2800">
                <a:latin typeface="Barlow"/>
                <a:ea typeface="Barlow"/>
                <a:cs typeface="Barlow"/>
                <a:sym typeface="Barlow"/>
              </a:rPr>
              <a:t>Casos de éxito</a:t>
            </a:r>
            <a:br>
              <a:rPr b="0" i="0" lang="es-ES" sz="2800">
                <a:latin typeface="Barlow"/>
                <a:ea typeface="Barlow"/>
                <a:cs typeface="Barlow"/>
                <a:sym typeface="Barlow"/>
              </a:rPr>
            </a:br>
            <a:br>
              <a:rPr lang="es-ES" sz="2800"/>
            </a:br>
            <a:endParaRPr sz="2800"/>
          </a:p>
        </p:txBody>
      </p:sp>
      <p:sp>
        <p:nvSpPr>
          <p:cNvPr id="367" name="Google Shape;367;p8"/>
          <p:cNvSpPr txBox="1"/>
          <p:nvPr>
            <p:ph idx="1" type="body"/>
          </p:nvPr>
        </p:nvSpPr>
        <p:spPr>
          <a:xfrm>
            <a:off x="423850" y="1215750"/>
            <a:ext cx="5339100" cy="5047200"/>
          </a:xfrm>
          <a:prstGeom prst="rect">
            <a:avLst/>
          </a:prstGeom>
          <a:noFill/>
          <a:ln>
            <a:noFill/>
          </a:ln>
        </p:spPr>
        <p:txBody>
          <a:bodyPr anchorCtr="0" anchor="t" bIns="45700" lIns="91425" spcFirstLastPara="1" rIns="91425" wrap="square" tIns="45700">
            <a:normAutofit lnSpcReduction="20000"/>
          </a:bodyPr>
          <a:lstStyle/>
          <a:p>
            <a:pPr indent="-171450" lvl="0" marL="171450" rtl="0" algn="l">
              <a:lnSpc>
                <a:spcPct val="100000"/>
              </a:lnSpc>
              <a:spcBef>
                <a:spcPts val="0"/>
              </a:spcBef>
              <a:spcAft>
                <a:spcPts val="0"/>
              </a:spcAft>
              <a:buClr>
                <a:schemeClr val="dk1"/>
              </a:buClr>
              <a:buSzPts val="1541"/>
              <a:buChar char="•"/>
            </a:pPr>
            <a:r>
              <a:rPr b="1" i="0" lang="es-ES" sz="1540">
                <a:latin typeface="Barlow"/>
                <a:ea typeface="Barlow"/>
                <a:cs typeface="Barlow"/>
                <a:sym typeface="Barlow"/>
              </a:rPr>
              <a:t>3. </a:t>
            </a:r>
            <a:r>
              <a:rPr b="1" i="0" lang="es-ES" sz="1540" u="sng" strike="noStrike">
                <a:solidFill>
                  <a:schemeClr val="hlink"/>
                </a:solidFill>
                <a:latin typeface="Barlow"/>
                <a:ea typeface="Barlow"/>
                <a:cs typeface="Barlow"/>
                <a:sym typeface="Barlow"/>
                <a:hlinkClick r:id="rId3"/>
              </a:rPr>
              <a:t>Netflix</a:t>
            </a:r>
            <a:endParaRPr b="0" i="0" sz="1540">
              <a:latin typeface="Barlow"/>
              <a:ea typeface="Barlow"/>
              <a:cs typeface="Barlow"/>
              <a:sym typeface="Barlow"/>
            </a:endParaRPr>
          </a:p>
          <a:p>
            <a:pPr indent="-171450" lvl="0" marL="171450" rtl="0" algn="l">
              <a:lnSpc>
                <a:spcPct val="100000"/>
              </a:lnSpc>
              <a:spcBef>
                <a:spcPts val="675"/>
              </a:spcBef>
              <a:spcAft>
                <a:spcPts val="0"/>
              </a:spcAft>
              <a:buClr>
                <a:schemeClr val="dk1"/>
              </a:buClr>
              <a:buSzPts val="1100"/>
              <a:buChar char="•"/>
            </a:pPr>
            <a:r>
              <a:rPr b="0" i="0" lang="es-ES" sz="1100">
                <a:latin typeface="Barlow"/>
                <a:ea typeface="Barlow"/>
                <a:cs typeface="Barlow"/>
                <a:sym typeface="Barlow"/>
              </a:rPr>
              <a:t>Es difícil enumerar una lista de empresas vinculadas a la transformación digital sin nombrar a la famosa compañía de entretenimiento y distribución de contenido audiovisual en línea.</a:t>
            </a:r>
            <a:endParaRPr sz="1900"/>
          </a:p>
          <a:p>
            <a:pPr indent="-171450" lvl="0" marL="171450" rtl="0" algn="l">
              <a:lnSpc>
                <a:spcPct val="100000"/>
              </a:lnSpc>
              <a:spcBef>
                <a:spcPts val="675"/>
              </a:spcBef>
              <a:spcAft>
                <a:spcPts val="0"/>
              </a:spcAft>
              <a:buClr>
                <a:schemeClr val="dk1"/>
              </a:buClr>
              <a:buSzPts val="1100"/>
              <a:buChar char="•"/>
            </a:pPr>
            <a:r>
              <a:rPr b="0" i="0" lang="es-ES" sz="1100">
                <a:latin typeface="Barlow"/>
                <a:ea typeface="Barlow"/>
                <a:cs typeface="Barlow"/>
                <a:sym typeface="Barlow"/>
              </a:rPr>
              <a:t>A pesar de tratarse de una empresa tecnológica, lo cierto es que hasta hace relativamente poco no habían apostado por los servicios en la nube. Sin embargo, dada la popularización de sus servicios y la gran cantidad de demanda de los usuarios, se han visto obligados a migrar sus centros de datos tradicionales a un entorno Cloud para poder abastecer a todos sus suscriptores. Esta migración les ha permitido </a:t>
            </a:r>
            <a:r>
              <a:rPr b="1" i="0" lang="es-ES" sz="1100">
                <a:latin typeface="Barlow"/>
                <a:ea typeface="Barlow"/>
                <a:cs typeface="Barlow"/>
                <a:sym typeface="Barlow"/>
              </a:rPr>
              <a:t>expandirse de manera flexible en función de la demanda, ahorrando costes</a:t>
            </a:r>
            <a:r>
              <a:rPr b="0" i="0" lang="es-ES" sz="1100">
                <a:latin typeface="Barlow"/>
                <a:ea typeface="Barlow"/>
                <a:cs typeface="Barlow"/>
                <a:sym typeface="Barlow"/>
              </a:rPr>
              <a:t> y gestionando los recursos de una manera eficiente.</a:t>
            </a:r>
            <a:endParaRPr sz="1100">
              <a:latin typeface="Barlow"/>
              <a:ea typeface="Barlow"/>
              <a:cs typeface="Barlow"/>
              <a:sym typeface="Barlow"/>
            </a:endParaRPr>
          </a:p>
          <a:p>
            <a:pPr indent="0" lvl="0" marL="171450" rtl="0" algn="l">
              <a:lnSpc>
                <a:spcPct val="100000"/>
              </a:lnSpc>
              <a:spcBef>
                <a:spcPts val="675"/>
              </a:spcBef>
              <a:spcAft>
                <a:spcPts val="0"/>
              </a:spcAft>
              <a:buSzPts val="1800"/>
              <a:buNone/>
            </a:pPr>
            <a:r>
              <a:t/>
            </a:r>
            <a:endParaRPr sz="1100">
              <a:latin typeface="Barlow"/>
              <a:ea typeface="Barlow"/>
              <a:cs typeface="Barlow"/>
              <a:sym typeface="Barlow"/>
            </a:endParaRPr>
          </a:p>
          <a:p>
            <a:pPr indent="0" lvl="0" marL="171450" rtl="0" algn="l">
              <a:lnSpc>
                <a:spcPct val="100000"/>
              </a:lnSpc>
              <a:spcBef>
                <a:spcPts val="675"/>
              </a:spcBef>
              <a:spcAft>
                <a:spcPts val="0"/>
              </a:spcAft>
              <a:buSzPts val="1800"/>
              <a:buNone/>
            </a:pPr>
            <a:r>
              <a:t/>
            </a:r>
            <a:endParaRPr sz="1100">
              <a:latin typeface="Barlow"/>
              <a:ea typeface="Barlow"/>
              <a:cs typeface="Barlow"/>
              <a:sym typeface="Barlow"/>
            </a:endParaRPr>
          </a:p>
          <a:p>
            <a:pPr indent="0" lvl="0" marL="0" rtl="0" algn="l">
              <a:lnSpc>
                <a:spcPct val="100000"/>
              </a:lnSpc>
              <a:spcBef>
                <a:spcPts val="675"/>
              </a:spcBef>
              <a:spcAft>
                <a:spcPts val="0"/>
              </a:spcAft>
              <a:buSzPts val="1800"/>
              <a:buNone/>
            </a:pPr>
            <a:r>
              <a:rPr b="0" i="0" lang="es-ES" sz="1100">
                <a:latin typeface="Barlow"/>
                <a:ea typeface="Barlow"/>
                <a:cs typeface="Barlow"/>
                <a:sym typeface="Barlow"/>
              </a:rPr>
              <a:t>La </a:t>
            </a:r>
            <a:r>
              <a:rPr b="1" i="0" lang="es-ES" sz="1100">
                <a:latin typeface="Barlow"/>
                <a:ea typeface="Barlow"/>
                <a:cs typeface="Barlow"/>
                <a:sym typeface="Barlow"/>
              </a:rPr>
              <a:t>irrupción de la nube se encuentra en prácticamente todos los sectores</a:t>
            </a:r>
            <a:r>
              <a:rPr b="0" i="0" lang="es-ES" sz="1100">
                <a:latin typeface="Barlow"/>
                <a:ea typeface="Barlow"/>
                <a:cs typeface="Barlow"/>
                <a:sym typeface="Barlow"/>
              </a:rPr>
              <a:t>: salud, educación, deportes, entretenimiento, tecnología, banca, etc. Las grandes empresas también se aprovechan de las ventajas que les ofrece el Cloud Computing para </a:t>
            </a:r>
            <a:r>
              <a:rPr b="1" i="0" lang="es-ES" sz="1100">
                <a:latin typeface="Barlow"/>
                <a:ea typeface="Barlow"/>
                <a:cs typeface="Barlow"/>
                <a:sym typeface="Barlow"/>
              </a:rPr>
              <a:t>innovar, crecer y diferenciarse de la competencia</a:t>
            </a:r>
            <a:r>
              <a:rPr b="0" i="0" lang="es-ES" sz="1100">
                <a:latin typeface="Barlow"/>
                <a:ea typeface="Barlow"/>
                <a:cs typeface="Barlow"/>
                <a:sym typeface="Barlow"/>
              </a:rPr>
              <a:t>.</a:t>
            </a:r>
            <a:endParaRPr sz="1900"/>
          </a:p>
          <a:p>
            <a:pPr indent="0" lvl="0" marL="0" rtl="0" algn="l">
              <a:lnSpc>
                <a:spcPct val="100000"/>
              </a:lnSpc>
              <a:spcBef>
                <a:spcPts val="675"/>
              </a:spcBef>
              <a:spcAft>
                <a:spcPts val="0"/>
              </a:spcAft>
              <a:buSzPts val="1800"/>
              <a:buNone/>
            </a:pPr>
            <a:r>
              <a:rPr b="0" i="0" lang="es-ES" sz="1100">
                <a:latin typeface="Barlow"/>
                <a:ea typeface="Barlow"/>
                <a:cs typeface="Barlow"/>
                <a:sym typeface="Barlow"/>
              </a:rPr>
              <a:t>Por ejemplo, </a:t>
            </a:r>
            <a:r>
              <a:rPr b="1" i="0" lang="es-ES" sz="1100" u="sng" strike="noStrike">
                <a:solidFill>
                  <a:schemeClr val="hlink"/>
                </a:solidFill>
                <a:latin typeface="Barlow"/>
                <a:ea typeface="Barlow"/>
                <a:cs typeface="Barlow"/>
                <a:sym typeface="Barlow"/>
                <a:hlinkClick r:id="rId4"/>
              </a:rPr>
              <a:t>Adidas</a:t>
            </a:r>
            <a:r>
              <a:rPr b="0" i="0" lang="es-ES" sz="1100">
                <a:latin typeface="Barlow"/>
                <a:ea typeface="Barlow"/>
                <a:cs typeface="Barlow"/>
                <a:sym typeface="Barlow"/>
              </a:rPr>
              <a:t> dispone de una </a:t>
            </a:r>
            <a:r>
              <a:rPr b="1" i="0" lang="es-ES" sz="1100">
                <a:latin typeface="Barlow"/>
                <a:ea typeface="Barlow"/>
                <a:cs typeface="Barlow"/>
                <a:sym typeface="Barlow"/>
              </a:rPr>
              <a:t>producción con tecnología robótica </a:t>
            </a:r>
            <a:r>
              <a:rPr b="0" i="0" lang="es-ES" sz="1100">
                <a:latin typeface="Barlow"/>
                <a:ea typeface="Barlow"/>
                <a:cs typeface="Barlow"/>
                <a:sym typeface="Barlow"/>
              </a:rPr>
              <a:t>automatizada e inteligente e impresión 3D habilitada para la nube. </a:t>
            </a:r>
            <a:r>
              <a:rPr b="1" i="0" lang="es-ES" sz="1100" u="sng" strike="noStrike">
                <a:solidFill>
                  <a:schemeClr val="hlink"/>
                </a:solidFill>
                <a:latin typeface="Barlow"/>
                <a:ea typeface="Barlow"/>
                <a:cs typeface="Barlow"/>
                <a:sym typeface="Barlow"/>
                <a:hlinkClick r:id="rId5"/>
              </a:rPr>
              <a:t>Mercedes Benz F1</a:t>
            </a:r>
            <a:r>
              <a:rPr b="0" i="0" lang="es-ES" sz="1100">
                <a:latin typeface="Barlow"/>
                <a:ea typeface="Barlow"/>
                <a:cs typeface="Barlow"/>
                <a:sym typeface="Barlow"/>
              </a:rPr>
              <a:t>, por su parte, utiliza la nube para analizar rápidamente los </a:t>
            </a:r>
            <a:r>
              <a:rPr b="1" i="0" lang="es-ES" sz="1100">
                <a:latin typeface="Barlow"/>
                <a:ea typeface="Barlow"/>
                <a:cs typeface="Barlow"/>
                <a:sym typeface="Barlow"/>
              </a:rPr>
              <a:t>datos de rendimiento de los coches</a:t>
            </a:r>
            <a:r>
              <a:rPr b="0" i="0" lang="es-ES" sz="1100">
                <a:latin typeface="Barlow"/>
                <a:ea typeface="Barlow"/>
                <a:cs typeface="Barlow"/>
                <a:sym typeface="Barlow"/>
              </a:rPr>
              <a:t>, una función fundamental en el deporte de motor. </a:t>
            </a:r>
            <a:r>
              <a:rPr b="1" i="0" lang="es-ES" sz="1100" u="sng" strike="noStrike">
                <a:solidFill>
                  <a:schemeClr val="hlink"/>
                </a:solidFill>
                <a:latin typeface="Barlow"/>
                <a:ea typeface="Barlow"/>
                <a:cs typeface="Barlow"/>
                <a:sym typeface="Barlow"/>
                <a:hlinkClick r:id="rId6"/>
              </a:rPr>
              <a:t>Spotify</a:t>
            </a:r>
            <a:r>
              <a:rPr b="0" i="0" lang="es-ES" sz="1100">
                <a:latin typeface="Barlow"/>
                <a:ea typeface="Barlow"/>
                <a:cs typeface="Barlow"/>
                <a:sym typeface="Barlow"/>
              </a:rPr>
              <a:t> puede ofrecer </a:t>
            </a:r>
            <a:r>
              <a:rPr b="1" i="0" lang="es-ES" sz="1100">
                <a:latin typeface="Barlow"/>
                <a:ea typeface="Barlow"/>
                <a:cs typeface="Barlow"/>
                <a:sym typeface="Barlow"/>
              </a:rPr>
              <a:t>servicios de transmisión de música</a:t>
            </a:r>
            <a:r>
              <a:rPr b="0" i="0" lang="es-ES" sz="1100">
                <a:latin typeface="Barlow"/>
                <a:ea typeface="Barlow"/>
                <a:cs typeface="Barlow"/>
                <a:sym typeface="Barlow"/>
              </a:rPr>
              <a:t> como si el usuario dispusiera de las canciones en su dispositivo gracias a la nube. Otro gran ejemplo es el de la empresa farmacéutica </a:t>
            </a:r>
            <a:r>
              <a:rPr b="1" i="0" lang="es-ES" sz="1100" u="sng" strike="noStrike">
                <a:solidFill>
                  <a:schemeClr val="hlink"/>
                </a:solidFill>
                <a:latin typeface="Barlow"/>
                <a:ea typeface="Barlow"/>
                <a:cs typeface="Barlow"/>
                <a:sym typeface="Barlow"/>
                <a:hlinkClick r:id="rId7"/>
              </a:rPr>
              <a:t>Novartis</a:t>
            </a:r>
            <a:r>
              <a:rPr b="0" i="0" lang="es-ES" sz="1100">
                <a:latin typeface="Barlow"/>
                <a:ea typeface="Barlow"/>
                <a:cs typeface="Barlow"/>
                <a:sym typeface="Barlow"/>
              </a:rPr>
              <a:t>, que utiliza la nube para </a:t>
            </a:r>
            <a:r>
              <a:rPr b="1" i="0" lang="es-ES" sz="1100">
                <a:latin typeface="Barlow"/>
                <a:ea typeface="Barlow"/>
                <a:cs typeface="Barlow"/>
                <a:sym typeface="Barlow"/>
              </a:rPr>
              <a:t>administrar y analizar cantidades masivas de datos</a:t>
            </a:r>
            <a:r>
              <a:rPr b="0" i="0" lang="es-ES" sz="1100">
                <a:latin typeface="Barlow"/>
                <a:ea typeface="Barlow"/>
                <a:cs typeface="Barlow"/>
                <a:sym typeface="Barlow"/>
              </a:rPr>
              <a:t> generados durante el desarrollo de fármacos, algo esencial para llevar un control exhaustivo en este tipo de ensayos.</a:t>
            </a:r>
            <a:endParaRPr sz="1900"/>
          </a:p>
          <a:p>
            <a:pPr indent="0" lvl="0" marL="0" rtl="0" algn="l">
              <a:lnSpc>
                <a:spcPct val="100000"/>
              </a:lnSpc>
              <a:spcBef>
                <a:spcPts val="675"/>
              </a:spcBef>
              <a:spcAft>
                <a:spcPts val="0"/>
              </a:spcAft>
              <a:buSzPts val="1800"/>
              <a:buNone/>
            </a:pPr>
            <a:r>
              <a:rPr b="0" i="0" lang="es-ES" sz="1100">
                <a:latin typeface="Barlow"/>
                <a:ea typeface="Barlow"/>
                <a:cs typeface="Barlow"/>
                <a:sym typeface="Barlow"/>
              </a:rPr>
              <a:t>Sea cual sea la empresa, lo cierto es que migrar los datos a la nube puede ayudar a </a:t>
            </a:r>
            <a:r>
              <a:rPr b="1" i="0" lang="es-ES" sz="1100">
                <a:latin typeface="Barlow"/>
                <a:ea typeface="Barlow"/>
                <a:cs typeface="Barlow"/>
                <a:sym typeface="Barlow"/>
              </a:rPr>
              <a:t>reducir los costes de la empresa</a:t>
            </a:r>
            <a:r>
              <a:rPr b="0" i="0" lang="es-ES" sz="1100">
                <a:latin typeface="Barlow"/>
                <a:ea typeface="Barlow"/>
                <a:cs typeface="Barlow"/>
                <a:sym typeface="Barlow"/>
              </a:rPr>
              <a:t>, así como disponer de una </a:t>
            </a:r>
            <a:r>
              <a:rPr b="1" i="0" lang="es-ES" sz="1100">
                <a:latin typeface="Barlow"/>
                <a:ea typeface="Barlow"/>
                <a:cs typeface="Barlow"/>
                <a:sym typeface="Barlow"/>
              </a:rPr>
              <a:t>mayor accesibilidad a la información</a:t>
            </a:r>
            <a:r>
              <a:rPr b="0" i="0" lang="es-ES" sz="1100">
                <a:latin typeface="Barlow"/>
                <a:ea typeface="Barlow"/>
                <a:cs typeface="Barlow"/>
                <a:sym typeface="Barlow"/>
              </a:rPr>
              <a:t> en cualquier momento y desde cualquier dispositivo</a:t>
            </a:r>
            <a:endParaRPr sz="1900"/>
          </a:p>
        </p:txBody>
      </p:sp>
      <p:grpSp>
        <p:nvGrpSpPr>
          <p:cNvPr id="368" name="Google Shape;368;p8"/>
          <p:cNvGrpSpPr/>
          <p:nvPr/>
        </p:nvGrpSpPr>
        <p:grpSpPr>
          <a:xfrm>
            <a:off x="7717742" y="0"/>
            <a:ext cx="1426265" cy="4677439"/>
            <a:chOff x="10290315" y="0"/>
            <a:chExt cx="1901686" cy="4677439"/>
          </a:xfrm>
        </p:grpSpPr>
        <p:sp>
          <p:nvSpPr>
            <p:cNvPr id="369" name="Google Shape;369;p8"/>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0" name="Google Shape;370;p8"/>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1" name="Google Shape;371;p8"/>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2" name="Google Shape;372;p8"/>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373" name="Google Shape;373;p8"/>
          <p:cNvCxnSpPr/>
          <p:nvPr/>
        </p:nvCxnSpPr>
        <p:spPr>
          <a:xfrm>
            <a:off x="423862" y="6087110"/>
            <a:ext cx="4803279" cy="0"/>
          </a:xfrm>
          <a:prstGeom prst="straightConnector1">
            <a:avLst/>
          </a:prstGeom>
          <a:noFill/>
          <a:ln cap="flat" cmpd="sng" w="12700">
            <a:solidFill>
              <a:srgbClr val="A5A5A5"/>
            </a:solidFill>
            <a:prstDash val="solid"/>
            <a:miter lim="800000"/>
            <a:headEnd len="sm" w="sm" type="none"/>
            <a:tailEnd len="sm" w="sm" type="none"/>
          </a:ln>
        </p:spPr>
      </p:cxnSp>
      <p:pic>
        <p:nvPicPr>
          <p:cNvPr descr="Netflix Precios 2021 España: esto es lo que pagarás" id="374" name="Google Shape;374;p8"/>
          <p:cNvPicPr preferRelativeResize="0"/>
          <p:nvPr/>
        </p:nvPicPr>
        <p:blipFill rotWithShape="1">
          <a:blip r:embed="rId8">
            <a:alphaModFix/>
          </a:blip>
          <a:srcRect b="0" l="0" r="0" t="0"/>
          <a:stretch/>
        </p:blipFill>
        <p:spPr>
          <a:xfrm>
            <a:off x="5610417" y="2380363"/>
            <a:ext cx="3001842" cy="1260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nchcard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unchcard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2021-11-06T10:46:15Z</dcterms:created>
  <dc:creator>Sergio V M</dc:creator>
</cp:coreProperties>
</file>